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1" r:id="rId2"/>
    <p:sldId id="256" r:id="rId3"/>
    <p:sldId id="372" r:id="rId4"/>
    <p:sldId id="293" r:id="rId5"/>
    <p:sldId id="291" r:id="rId6"/>
    <p:sldId id="264" r:id="rId7"/>
    <p:sldId id="266" r:id="rId8"/>
    <p:sldId id="301" r:id="rId9"/>
    <p:sldId id="265" r:id="rId10"/>
    <p:sldId id="297" r:id="rId11"/>
    <p:sldId id="269" r:id="rId12"/>
    <p:sldId id="288" r:id="rId13"/>
    <p:sldId id="302" r:id="rId14"/>
    <p:sldId id="307" r:id="rId15"/>
    <p:sldId id="309" r:id="rId16"/>
    <p:sldId id="312" r:id="rId17"/>
    <p:sldId id="310" r:id="rId18"/>
    <p:sldId id="31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4" autoAdjust="0"/>
    <p:restoredTop sz="91477"/>
  </p:normalViewPr>
  <p:slideViewPr>
    <p:cSldViewPr>
      <p:cViewPr varScale="1">
        <p:scale>
          <a:sx n="99" d="100"/>
          <a:sy n="99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A490-E727-4C23-AF99-41DAFE932A86}" type="doc">
      <dgm:prSet loTypeId="urn:microsoft.com/office/officeart/2005/8/layout/process4" loCatId="process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ca-ES"/>
        </a:p>
      </dgm:t>
    </dgm:pt>
    <dgm:pt modelId="{E394742C-80A3-412E-B1B5-4B299322A1F4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ca-ES" sz="3200" dirty="0"/>
            <a:t>Pèrdua de líquid</a:t>
          </a:r>
        </a:p>
      </dgm:t>
    </dgm:pt>
    <dgm:pt modelId="{57770A6C-1496-4568-BCF3-75919B7E023F}" type="parTrans" cxnId="{6EE17144-2E2B-43E1-8FF3-3DFEBB140EA8}">
      <dgm:prSet/>
      <dgm:spPr/>
      <dgm:t>
        <a:bodyPr/>
        <a:lstStyle/>
        <a:p>
          <a:endParaRPr lang="ca-ES"/>
        </a:p>
      </dgm:t>
    </dgm:pt>
    <dgm:pt modelId="{FF9BC5A1-ADD7-4C5E-83F9-5C59DBE62F03}" type="sibTrans" cxnId="{6EE17144-2E2B-43E1-8FF3-3DFEBB140EA8}">
      <dgm:prSet/>
      <dgm:spPr/>
      <dgm:t>
        <a:bodyPr/>
        <a:lstStyle/>
        <a:p>
          <a:endParaRPr lang="ca-ES"/>
        </a:p>
      </dgm:t>
    </dgm:pt>
    <dgm:pt modelId="{489E0C72-5006-4190-8391-706214C8757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ca-ES" sz="3200" dirty="0"/>
            <a:t>↓ pressió arterial: control hormonal</a:t>
          </a:r>
        </a:p>
      </dgm:t>
    </dgm:pt>
    <dgm:pt modelId="{9A1FC32F-44E2-4259-AF10-1AC336748790}" type="parTrans" cxnId="{F3BBEFD5-9757-4EF7-B992-BFD98DCDFA63}">
      <dgm:prSet/>
      <dgm:spPr/>
      <dgm:t>
        <a:bodyPr/>
        <a:lstStyle/>
        <a:p>
          <a:endParaRPr lang="ca-ES"/>
        </a:p>
      </dgm:t>
    </dgm:pt>
    <dgm:pt modelId="{3AED3AAB-C4D6-49A8-99BE-84C73DE3F05C}" type="sibTrans" cxnId="{F3BBEFD5-9757-4EF7-B992-BFD98DCDFA63}">
      <dgm:prSet/>
      <dgm:spPr/>
      <dgm:t>
        <a:bodyPr/>
        <a:lstStyle/>
        <a:p>
          <a:endParaRPr lang="ca-ES"/>
        </a:p>
      </dgm:t>
    </dgm:pt>
    <dgm:pt modelId="{9F0FE131-2859-4C8B-B04E-32E94617C90C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ctr" rtl="0"/>
          <a:r>
            <a:rPr lang="ca-ES" dirty="0"/>
            <a:t>Producció ADH</a:t>
          </a:r>
        </a:p>
      </dgm:t>
    </dgm:pt>
    <dgm:pt modelId="{BF315B6E-C222-4AA2-B23C-6F9D6BBDB703}" type="parTrans" cxnId="{0194E300-3484-41EC-9F5E-5A5675DFA082}">
      <dgm:prSet/>
      <dgm:spPr/>
      <dgm:t>
        <a:bodyPr/>
        <a:lstStyle/>
        <a:p>
          <a:endParaRPr lang="ca-ES"/>
        </a:p>
      </dgm:t>
    </dgm:pt>
    <dgm:pt modelId="{EEA46667-F5F0-440E-AB36-87C724F0AF92}" type="sibTrans" cxnId="{0194E300-3484-41EC-9F5E-5A5675DFA082}">
      <dgm:prSet/>
      <dgm:spPr/>
      <dgm:t>
        <a:bodyPr/>
        <a:lstStyle/>
        <a:p>
          <a:endParaRPr lang="ca-ES"/>
        </a:p>
      </dgm:t>
    </dgm:pt>
    <dgm:pt modelId="{719AE43D-0C30-40E3-B368-63D801168C8C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algn="ctr" rtl="0"/>
          <a:r>
            <a:rPr lang="ca-ES" dirty="0"/>
            <a:t>Producció RENINA</a:t>
          </a:r>
        </a:p>
      </dgm:t>
    </dgm:pt>
    <dgm:pt modelId="{4514823D-3F3F-473A-8962-E3E5DE56E805}" type="parTrans" cxnId="{DD638860-6B4F-4E0E-8FE9-A0E42B196A16}">
      <dgm:prSet/>
      <dgm:spPr/>
      <dgm:t>
        <a:bodyPr/>
        <a:lstStyle/>
        <a:p>
          <a:endParaRPr lang="ca-ES"/>
        </a:p>
      </dgm:t>
    </dgm:pt>
    <dgm:pt modelId="{B43D3C93-C64F-40E6-8D1D-F9D79C234F3C}" type="sibTrans" cxnId="{DD638860-6B4F-4E0E-8FE9-A0E42B196A16}">
      <dgm:prSet/>
      <dgm:spPr/>
      <dgm:t>
        <a:bodyPr/>
        <a:lstStyle/>
        <a:p>
          <a:endParaRPr lang="ca-ES"/>
        </a:p>
      </dgm:t>
    </dgm:pt>
    <dgm:pt modelId="{32D51555-AC91-479C-AEAC-6C9918DBD55B}">
      <dgm:prSet custT="1"/>
      <dgm:spPr>
        <a:solidFill>
          <a:srgbClr val="00B050"/>
        </a:solidFill>
      </dgm:spPr>
      <dgm:t>
        <a:bodyPr/>
        <a:lstStyle/>
        <a:p>
          <a:pPr algn="ctr" rtl="0"/>
          <a:r>
            <a:rPr lang="ca-ES" sz="3200" dirty="0"/>
            <a:t>Reabsorció H</a:t>
          </a:r>
          <a:r>
            <a:rPr lang="ca-ES" sz="3200" baseline="-25000" dirty="0"/>
            <a:t>2</a:t>
          </a:r>
          <a:r>
            <a:rPr lang="ca-ES" sz="3200" dirty="0"/>
            <a:t>O</a:t>
          </a:r>
        </a:p>
      </dgm:t>
    </dgm:pt>
    <dgm:pt modelId="{9FFF631B-DFE5-4C81-BF37-3A8ADBDCFCA4}" type="parTrans" cxnId="{6ACFA789-5C40-49EB-B9B6-CF0B7BF93EF3}">
      <dgm:prSet/>
      <dgm:spPr/>
      <dgm:t>
        <a:bodyPr/>
        <a:lstStyle/>
        <a:p>
          <a:endParaRPr lang="ca-ES"/>
        </a:p>
      </dgm:t>
    </dgm:pt>
    <dgm:pt modelId="{A4E4025D-2A84-437A-BE32-F98B2796956A}" type="sibTrans" cxnId="{6ACFA789-5C40-49EB-B9B6-CF0B7BF93EF3}">
      <dgm:prSet/>
      <dgm:spPr/>
      <dgm:t>
        <a:bodyPr/>
        <a:lstStyle/>
        <a:p>
          <a:endParaRPr lang="ca-ES"/>
        </a:p>
      </dgm:t>
    </dgm:pt>
    <dgm:pt modelId="{614124EF-D4B3-44EC-A695-88536632AD4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ca-ES" sz="3200" dirty="0"/>
            <a:t>Orina concentrada</a:t>
          </a:r>
        </a:p>
      </dgm:t>
    </dgm:pt>
    <dgm:pt modelId="{BCBDEE15-11A5-4366-B43E-3CA4EA8DA250}" type="parTrans" cxnId="{7C0D8824-BCC9-48CA-AD66-AE1041DBFA2F}">
      <dgm:prSet/>
      <dgm:spPr/>
      <dgm:t>
        <a:bodyPr/>
        <a:lstStyle/>
        <a:p>
          <a:endParaRPr lang="ca-ES"/>
        </a:p>
      </dgm:t>
    </dgm:pt>
    <dgm:pt modelId="{B4891998-6945-4080-A0CF-D154F27670C9}" type="sibTrans" cxnId="{7C0D8824-BCC9-48CA-AD66-AE1041DBFA2F}">
      <dgm:prSet custAng="2140503" custScaleX="87617" custScaleY="87616" custLinFactNeighborX="-83917" custLinFactNeighborY="-37450"/>
      <dgm:spPr/>
      <dgm:t>
        <a:bodyPr/>
        <a:lstStyle/>
        <a:p>
          <a:endParaRPr lang="ca-ES"/>
        </a:p>
      </dgm:t>
    </dgm:pt>
    <dgm:pt modelId="{05C171C2-5F4B-47F7-9127-E5CCA0236E97}">
      <dgm:prSet custT="1"/>
      <dgm:spPr>
        <a:solidFill>
          <a:srgbClr val="00B050"/>
        </a:solidFill>
      </dgm:spPr>
      <dgm:t>
        <a:bodyPr/>
        <a:lstStyle/>
        <a:p>
          <a:r>
            <a:rPr lang="ca-ES" sz="3200" dirty="0"/>
            <a:t>↑Pressió arterial</a:t>
          </a:r>
        </a:p>
      </dgm:t>
    </dgm:pt>
    <dgm:pt modelId="{41CD8285-50EF-46E2-991E-8179049651F3}" type="parTrans" cxnId="{2C8782C9-EECC-43AC-BCFE-0C1CCB410FD6}">
      <dgm:prSet/>
      <dgm:spPr/>
      <dgm:t>
        <a:bodyPr/>
        <a:lstStyle/>
        <a:p>
          <a:endParaRPr lang="ca-ES"/>
        </a:p>
      </dgm:t>
    </dgm:pt>
    <dgm:pt modelId="{D2AB4E07-D5BD-40B8-8D39-C7000DDAEFAE}" type="sibTrans" cxnId="{2C8782C9-EECC-43AC-BCFE-0C1CCB410FD6}">
      <dgm:prSet/>
      <dgm:spPr/>
      <dgm:t>
        <a:bodyPr/>
        <a:lstStyle/>
        <a:p>
          <a:endParaRPr lang="ca-ES"/>
        </a:p>
      </dgm:t>
    </dgm:pt>
    <dgm:pt modelId="{B1940CFC-754A-4FBA-95D2-86B0064907A2}" type="pres">
      <dgm:prSet presAssocID="{40BFA490-E727-4C23-AF99-41DAFE932A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63CA46-87D7-4443-A3BF-EC7A3B54E0EE}" type="pres">
      <dgm:prSet presAssocID="{05C171C2-5F4B-47F7-9127-E5CCA0236E97}" presName="boxAndChildren" presStyleCnt="0"/>
      <dgm:spPr/>
    </dgm:pt>
    <dgm:pt modelId="{C3C067C8-3C82-404B-8650-E066ED61DF82}" type="pres">
      <dgm:prSet presAssocID="{05C171C2-5F4B-47F7-9127-E5CCA0236E97}" presName="parentTextBox" presStyleLbl="node1" presStyleIdx="0" presStyleCnt="5" custScaleY="57002"/>
      <dgm:spPr/>
      <dgm:t>
        <a:bodyPr/>
        <a:lstStyle/>
        <a:p>
          <a:endParaRPr lang="es-ES"/>
        </a:p>
      </dgm:t>
    </dgm:pt>
    <dgm:pt modelId="{97AD733B-2DBF-4C64-8FD9-A4A7C6044C3B}" type="pres">
      <dgm:prSet presAssocID="{B4891998-6945-4080-A0CF-D154F27670C9}" presName="sp" presStyleCnt="0"/>
      <dgm:spPr/>
    </dgm:pt>
    <dgm:pt modelId="{81E9A458-4B5E-468E-83B6-A2402B30E12E}" type="pres">
      <dgm:prSet presAssocID="{614124EF-D4B3-44EC-A695-88536632AD4C}" presName="arrowAndChildren" presStyleCnt="0"/>
      <dgm:spPr/>
    </dgm:pt>
    <dgm:pt modelId="{54E25F92-DB06-497B-AB75-F5149A014476}" type="pres">
      <dgm:prSet presAssocID="{614124EF-D4B3-44EC-A695-88536632AD4C}" presName="parentTextArrow" presStyleLbl="node1" presStyleIdx="1" presStyleCnt="5" custScaleX="80371" custScaleY="76693"/>
      <dgm:spPr/>
      <dgm:t>
        <a:bodyPr/>
        <a:lstStyle/>
        <a:p>
          <a:endParaRPr lang="es-ES"/>
        </a:p>
      </dgm:t>
    </dgm:pt>
    <dgm:pt modelId="{C3F82210-F8A6-465C-A5EA-2EB2BC063F71}" type="pres">
      <dgm:prSet presAssocID="{A4E4025D-2A84-437A-BE32-F98B2796956A}" presName="sp" presStyleCnt="0"/>
      <dgm:spPr/>
    </dgm:pt>
    <dgm:pt modelId="{BD065D07-01B7-4366-9DC1-2F46C5D4FD29}" type="pres">
      <dgm:prSet presAssocID="{32D51555-AC91-479C-AEAC-6C9918DBD55B}" presName="arrowAndChildren" presStyleCnt="0"/>
      <dgm:spPr/>
    </dgm:pt>
    <dgm:pt modelId="{3F769B38-8AEE-41E0-B696-3E10798D8631}" type="pres">
      <dgm:prSet presAssocID="{32D51555-AC91-479C-AEAC-6C9918DBD55B}" presName="parentTextArrow" presStyleLbl="node1" presStyleIdx="2" presStyleCnt="5" custScaleX="77143" custScaleY="77361"/>
      <dgm:spPr/>
      <dgm:t>
        <a:bodyPr/>
        <a:lstStyle/>
        <a:p>
          <a:endParaRPr lang="es-ES"/>
        </a:p>
      </dgm:t>
    </dgm:pt>
    <dgm:pt modelId="{BE4A4F93-5809-43E1-B295-096C273C9C22}" type="pres">
      <dgm:prSet presAssocID="{3AED3AAB-C4D6-49A8-99BE-84C73DE3F05C}" presName="sp" presStyleCnt="0"/>
      <dgm:spPr/>
    </dgm:pt>
    <dgm:pt modelId="{51ECED42-AA2B-4992-AB64-D33CAFDE7C4C}" type="pres">
      <dgm:prSet presAssocID="{489E0C72-5006-4190-8391-706214C8757E}" presName="arrowAndChildren" presStyleCnt="0"/>
      <dgm:spPr/>
    </dgm:pt>
    <dgm:pt modelId="{03F71E49-E8BD-4BDC-A1B0-B439EEC990E3}" type="pres">
      <dgm:prSet presAssocID="{489E0C72-5006-4190-8391-706214C8757E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45659770-4B72-481F-9EE4-537776148F86}" type="pres">
      <dgm:prSet presAssocID="{489E0C72-5006-4190-8391-706214C8757E}" presName="arrow" presStyleLbl="node1" presStyleIdx="3" presStyleCnt="5" custLinFactNeighborY="-3190"/>
      <dgm:spPr/>
      <dgm:t>
        <a:bodyPr/>
        <a:lstStyle/>
        <a:p>
          <a:endParaRPr lang="es-ES"/>
        </a:p>
      </dgm:t>
    </dgm:pt>
    <dgm:pt modelId="{3B366B7F-DE65-4A14-B7F9-7A411BD0DEFC}" type="pres">
      <dgm:prSet presAssocID="{489E0C72-5006-4190-8391-706214C8757E}" presName="descendantArrow" presStyleCnt="0"/>
      <dgm:spPr/>
    </dgm:pt>
    <dgm:pt modelId="{610C70F9-637B-46DF-95B8-A5C4D4D80C83}" type="pres">
      <dgm:prSet presAssocID="{9F0FE131-2859-4C8B-B04E-32E94617C90C}" presName="childTextArrow" presStyleLbl="fgAccFollowNode1" presStyleIdx="0" presStyleCnt="2" custLinFactNeighborY="-3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1B5AC5-ADD5-41C9-BF0D-283C4E4E5E66}" type="pres">
      <dgm:prSet presAssocID="{719AE43D-0C30-40E3-B368-63D801168C8C}" presName="childTextArrow" presStyleLbl="fgAccFollowNode1" presStyleIdx="1" presStyleCnt="2" custLinFactNeighborY="-31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9AF4D9-EF70-4422-AB28-A2005D0D3A85}" type="pres">
      <dgm:prSet presAssocID="{FF9BC5A1-ADD7-4C5E-83F9-5C59DBE62F03}" presName="sp" presStyleCnt="0"/>
      <dgm:spPr/>
    </dgm:pt>
    <dgm:pt modelId="{7D7A02E9-2BF0-4EC9-BF27-09ED740DADCC}" type="pres">
      <dgm:prSet presAssocID="{E394742C-80A3-412E-B1B5-4B299322A1F4}" presName="arrowAndChildren" presStyleCnt="0"/>
      <dgm:spPr/>
    </dgm:pt>
    <dgm:pt modelId="{73EAB72B-13A7-45D7-8316-7D9D7838DF19}" type="pres">
      <dgm:prSet presAssocID="{E394742C-80A3-412E-B1B5-4B299322A1F4}" presName="parentTextArrow" presStyleLbl="node1" presStyleIdx="4" presStyleCnt="5" custScaleX="67619"/>
      <dgm:spPr/>
      <dgm:t>
        <a:bodyPr/>
        <a:lstStyle/>
        <a:p>
          <a:endParaRPr lang="es-ES"/>
        </a:p>
      </dgm:t>
    </dgm:pt>
  </dgm:ptLst>
  <dgm:cxnLst>
    <dgm:cxn modelId="{2C8782C9-EECC-43AC-BCFE-0C1CCB410FD6}" srcId="{40BFA490-E727-4C23-AF99-41DAFE932A86}" destId="{05C171C2-5F4B-47F7-9127-E5CCA0236E97}" srcOrd="4" destOrd="0" parTransId="{41CD8285-50EF-46E2-991E-8179049651F3}" sibTransId="{D2AB4E07-D5BD-40B8-8D39-C7000DDAEFAE}"/>
    <dgm:cxn modelId="{DD638860-6B4F-4E0E-8FE9-A0E42B196A16}" srcId="{489E0C72-5006-4190-8391-706214C8757E}" destId="{719AE43D-0C30-40E3-B368-63D801168C8C}" srcOrd="1" destOrd="0" parTransId="{4514823D-3F3F-473A-8962-E3E5DE56E805}" sibTransId="{B43D3C93-C64F-40E6-8D1D-F9D79C234F3C}"/>
    <dgm:cxn modelId="{0194E300-3484-41EC-9F5E-5A5675DFA082}" srcId="{489E0C72-5006-4190-8391-706214C8757E}" destId="{9F0FE131-2859-4C8B-B04E-32E94617C90C}" srcOrd="0" destOrd="0" parTransId="{BF315B6E-C222-4AA2-B23C-6F9D6BBDB703}" sibTransId="{EEA46667-F5F0-440E-AB36-87C724F0AF92}"/>
    <dgm:cxn modelId="{F3BBEFD5-9757-4EF7-B992-BFD98DCDFA63}" srcId="{40BFA490-E727-4C23-AF99-41DAFE932A86}" destId="{489E0C72-5006-4190-8391-706214C8757E}" srcOrd="1" destOrd="0" parTransId="{9A1FC32F-44E2-4259-AF10-1AC336748790}" sibTransId="{3AED3AAB-C4D6-49A8-99BE-84C73DE3F05C}"/>
    <dgm:cxn modelId="{B90B26BF-4434-2949-AEE8-8E43E47D7FC2}" type="presOf" srcId="{40BFA490-E727-4C23-AF99-41DAFE932A86}" destId="{B1940CFC-754A-4FBA-95D2-86B0064907A2}" srcOrd="0" destOrd="0" presId="urn:microsoft.com/office/officeart/2005/8/layout/process4"/>
    <dgm:cxn modelId="{61D04407-6920-F348-B7A0-6FC001DC709F}" type="presOf" srcId="{489E0C72-5006-4190-8391-706214C8757E}" destId="{45659770-4B72-481F-9EE4-537776148F86}" srcOrd="1" destOrd="0" presId="urn:microsoft.com/office/officeart/2005/8/layout/process4"/>
    <dgm:cxn modelId="{06D69D55-FC7C-A145-A597-CFF4FB6A2269}" type="presOf" srcId="{05C171C2-5F4B-47F7-9127-E5CCA0236E97}" destId="{C3C067C8-3C82-404B-8650-E066ED61DF82}" srcOrd="0" destOrd="0" presId="urn:microsoft.com/office/officeart/2005/8/layout/process4"/>
    <dgm:cxn modelId="{BD71CC9C-D4D4-844B-9034-7BC406B927E4}" type="presOf" srcId="{9F0FE131-2859-4C8B-B04E-32E94617C90C}" destId="{610C70F9-637B-46DF-95B8-A5C4D4D80C83}" srcOrd="0" destOrd="0" presId="urn:microsoft.com/office/officeart/2005/8/layout/process4"/>
    <dgm:cxn modelId="{8BA54FA5-20DB-F44C-846E-48268CCD8579}" type="presOf" srcId="{E394742C-80A3-412E-B1B5-4B299322A1F4}" destId="{73EAB72B-13A7-45D7-8316-7D9D7838DF19}" srcOrd="0" destOrd="0" presId="urn:microsoft.com/office/officeart/2005/8/layout/process4"/>
    <dgm:cxn modelId="{7C0D8824-BCC9-48CA-AD66-AE1041DBFA2F}" srcId="{40BFA490-E727-4C23-AF99-41DAFE932A86}" destId="{614124EF-D4B3-44EC-A695-88536632AD4C}" srcOrd="3" destOrd="0" parTransId="{BCBDEE15-11A5-4366-B43E-3CA4EA8DA250}" sibTransId="{B4891998-6945-4080-A0CF-D154F27670C9}"/>
    <dgm:cxn modelId="{24E61B8D-D3A5-2847-8E26-3CA613F43716}" type="presOf" srcId="{719AE43D-0C30-40E3-B368-63D801168C8C}" destId="{F21B5AC5-ADD5-41C9-BF0D-283C4E4E5E66}" srcOrd="0" destOrd="0" presId="urn:microsoft.com/office/officeart/2005/8/layout/process4"/>
    <dgm:cxn modelId="{6EE17144-2E2B-43E1-8FF3-3DFEBB140EA8}" srcId="{40BFA490-E727-4C23-AF99-41DAFE932A86}" destId="{E394742C-80A3-412E-B1B5-4B299322A1F4}" srcOrd="0" destOrd="0" parTransId="{57770A6C-1496-4568-BCF3-75919B7E023F}" sibTransId="{FF9BC5A1-ADD7-4C5E-83F9-5C59DBE62F03}"/>
    <dgm:cxn modelId="{C852C115-B2CA-8C4B-B988-8D8469C632D4}" type="presOf" srcId="{614124EF-D4B3-44EC-A695-88536632AD4C}" destId="{54E25F92-DB06-497B-AB75-F5149A014476}" srcOrd="0" destOrd="0" presId="urn:microsoft.com/office/officeart/2005/8/layout/process4"/>
    <dgm:cxn modelId="{24C357EE-3102-B34E-B6D0-0544360DB2EF}" type="presOf" srcId="{489E0C72-5006-4190-8391-706214C8757E}" destId="{03F71E49-E8BD-4BDC-A1B0-B439EEC990E3}" srcOrd="0" destOrd="0" presId="urn:microsoft.com/office/officeart/2005/8/layout/process4"/>
    <dgm:cxn modelId="{6ACFA789-5C40-49EB-B9B6-CF0B7BF93EF3}" srcId="{40BFA490-E727-4C23-AF99-41DAFE932A86}" destId="{32D51555-AC91-479C-AEAC-6C9918DBD55B}" srcOrd="2" destOrd="0" parTransId="{9FFF631B-DFE5-4C81-BF37-3A8ADBDCFCA4}" sibTransId="{A4E4025D-2A84-437A-BE32-F98B2796956A}"/>
    <dgm:cxn modelId="{A7E5936F-DF93-1F43-8836-DD26C16DFDA5}" type="presOf" srcId="{32D51555-AC91-479C-AEAC-6C9918DBD55B}" destId="{3F769B38-8AEE-41E0-B696-3E10798D8631}" srcOrd="0" destOrd="0" presId="urn:microsoft.com/office/officeart/2005/8/layout/process4"/>
    <dgm:cxn modelId="{95DAB331-364D-1847-BD0E-11EB53584136}" type="presParOf" srcId="{B1940CFC-754A-4FBA-95D2-86B0064907A2}" destId="{0663CA46-87D7-4443-A3BF-EC7A3B54E0EE}" srcOrd="0" destOrd="0" presId="urn:microsoft.com/office/officeart/2005/8/layout/process4"/>
    <dgm:cxn modelId="{A82D49ED-B2AA-FB4D-AE2B-5BC71D6D2D8B}" type="presParOf" srcId="{0663CA46-87D7-4443-A3BF-EC7A3B54E0EE}" destId="{C3C067C8-3C82-404B-8650-E066ED61DF82}" srcOrd="0" destOrd="0" presId="urn:microsoft.com/office/officeart/2005/8/layout/process4"/>
    <dgm:cxn modelId="{A4BF26A9-F3E1-CC4C-A8DE-A20B6293D69F}" type="presParOf" srcId="{B1940CFC-754A-4FBA-95D2-86B0064907A2}" destId="{97AD733B-2DBF-4C64-8FD9-A4A7C6044C3B}" srcOrd="1" destOrd="0" presId="urn:microsoft.com/office/officeart/2005/8/layout/process4"/>
    <dgm:cxn modelId="{A93B4BD7-06DB-4748-BBE8-FBA48E9D90CF}" type="presParOf" srcId="{B1940CFC-754A-4FBA-95D2-86B0064907A2}" destId="{81E9A458-4B5E-468E-83B6-A2402B30E12E}" srcOrd="2" destOrd="0" presId="urn:microsoft.com/office/officeart/2005/8/layout/process4"/>
    <dgm:cxn modelId="{D7E1A3DB-8670-E248-8019-CEFDB73B9135}" type="presParOf" srcId="{81E9A458-4B5E-468E-83B6-A2402B30E12E}" destId="{54E25F92-DB06-497B-AB75-F5149A014476}" srcOrd="0" destOrd="0" presId="urn:microsoft.com/office/officeart/2005/8/layout/process4"/>
    <dgm:cxn modelId="{6EC1BAF0-EACC-D74E-80DF-81951208298C}" type="presParOf" srcId="{B1940CFC-754A-4FBA-95D2-86B0064907A2}" destId="{C3F82210-F8A6-465C-A5EA-2EB2BC063F71}" srcOrd="3" destOrd="0" presId="urn:microsoft.com/office/officeart/2005/8/layout/process4"/>
    <dgm:cxn modelId="{2FC2E841-B5AA-7342-BBD9-02039CC94A09}" type="presParOf" srcId="{B1940CFC-754A-4FBA-95D2-86B0064907A2}" destId="{BD065D07-01B7-4366-9DC1-2F46C5D4FD29}" srcOrd="4" destOrd="0" presId="urn:microsoft.com/office/officeart/2005/8/layout/process4"/>
    <dgm:cxn modelId="{7AFC3B17-9C46-4440-B685-D1606F446BBB}" type="presParOf" srcId="{BD065D07-01B7-4366-9DC1-2F46C5D4FD29}" destId="{3F769B38-8AEE-41E0-B696-3E10798D8631}" srcOrd="0" destOrd="0" presId="urn:microsoft.com/office/officeart/2005/8/layout/process4"/>
    <dgm:cxn modelId="{50196B4A-FFF6-1D43-9204-840BDEE46FE1}" type="presParOf" srcId="{B1940CFC-754A-4FBA-95D2-86B0064907A2}" destId="{BE4A4F93-5809-43E1-B295-096C273C9C22}" srcOrd="5" destOrd="0" presId="urn:microsoft.com/office/officeart/2005/8/layout/process4"/>
    <dgm:cxn modelId="{59E24480-D1EF-E548-BDF3-4BBC5A24ACAF}" type="presParOf" srcId="{B1940CFC-754A-4FBA-95D2-86B0064907A2}" destId="{51ECED42-AA2B-4992-AB64-D33CAFDE7C4C}" srcOrd="6" destOrd="0" presId="urn:microsoft.com/office/officeart/2005/8/layout/process4"/>
    <dgm:cxn modelId="{81F4BE3B-DA12-514A-BFD7-456E599EEA72}" type="presParOf" srcId="{51ECED42-AA2B-4992-AB64-D33CAFDE7C4C}" destId="{03F71E49-E8BD-4BDC-A1B0-B439EEC990E3}" srcOrd="0" destOrd="0" presId="urn:microsoft.com/office/officeart/2005/8/layout/process4"/>
    <dgm:cxn modelId="{7BC2A209-9057-484D-8967-3015C9EFDD92}" type="presParOf" srcId="{51ECED42-AA2B-4992-AB64-D33CAFDE7C4C}" destId="{45659770-4B72-481F-9EE4-537776148F86}" srcOrd="1" destOrd="0" presId="urn:microsoft.com/office/officeart/2005/8/layout/process4"/>
    <dgm:cxn modelId="{61D6E531-3B14-1046-AE18-BF951D2DFCF5}" type="presParOf" srcId="{51ECED42-AA2B-4992-AB64-D33CAFDE7C4C}" destId="{3B366B7F-DE65-4A14-B7F9-7A411BD0DEFC}" srcOrd="2" destOrd="0" presId="urn:microsoft.com/office/officeart/2005/8/layout/process4"/>
    <dgm:cxn modelId="{3D8A99E4-22D5-1A40-B1EF-931C621FC04B}" type="presParOf" srcId="{3B366B7F-DE65-4A14-B7F9-7A411BD0DEFC}" destId="{610C70F9-637B-46DF-95B8-A5C4D4D80C83}" srcOrd="0" destOrd="0" presId="urn:microsoft.com/office/officeart/2005/8/layout/process4"/>
    <dgm:cxn modelId="{C58EE399-FE31-444F-802B-2D804F672C25}" type="presParOf" srcId="{3B366B7F-DE65-4A14-B7F9-7A411BD0DEFC}" destId="{F21B5AC5-ADD5-41C9-BF0D-283C4E4E5E66}" srcOrd="1" destOrd="0" presId="urn:microsoft.com/office/officeart/2005/8/layout/process4"/>
    <dgm:cxn modelId="{C54361CE-4349-5946-A253-726402724BCC}" type="presParOf" srcId="{B1940CFC-754A-4FBA-95D2-86B0064907A2}" destId="{A79AF4D9-EF70-4422-AB28-A2005D0D3A85}" srcOrd="7" destOrd="0" presId="urn:microsoft.com/office/officeart/2005/8/layout/process4"/>
    <dgm:cxn modelId="{36C52A87-D536-7945-95E1-E4424654156E}" type="presParOf" srcId="{B1940CFC-754A-4FBA-95D2-86B0064907A2}" destId="{7D7A02E9-2BF0-4EC9-BF27-09ED740DADCC}" srcOrd="8" destOrd="0" presId="urn:microsoft.com/office/officeart/2005/8/layout/process4"/>
    <dgm:cxn modelId="{5B685638-3750-A544-BF44-4BAF9D344D8E}" type="presParOf" srcId="{7D7A02E9-2BF0-4EC9-BF27-09ED740DADCC}" destId="{73EAB72B-13A7-45D7-8316-7D9D7838DF19}" srcOrd="0" destOrd="0" presId="urn:microsoft.com/office/officeart/2005/8/layout/process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66A75-DEE2-4885-B525-03B0088F39DB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6428415B-20B9-4BE1-ABD8-CBF588D485E0}">
      <dgm:prSet/>
      <dgm:spPr/>
      <dgm:t>
        <a:bodyPr/>
        <a:lstStyle/>
        <a:p>
          <a:pPr rtl="0"/>
          <a:r>
            <a:rPr lang="ca-ES" dirty="0"/>
            <a:t>Vit. D3     </a:t>
          </a:r>
        </a:p>
      </dgm:t>
    </dgm:pt>
    <dgm:pt modelId="{A482CC54-D18D-47C0-B3C6-B2B1352A3D88}" type="parTrans" cxnId="{2460360E-8F77-4B7A-B300-7204EBCF73F1}">
      <dgm:prSet/>
      <dgm:spPr/>
      <dgm:t>
        <a:bodyPr/>
        <a:lstStyle/>
        <a:p>
          <a:endParaRPr lang="ca-ES"/>
        </a:p>
      </dgm:t>
    </dgm:pt>
    <dgm:pt modelId="{5CC4EE96-A3F7-4A07-A254-A27018AABDAB}" type="sibTrans" cxnId="{2460360E-8F77-4B7A-B300-7204EBCF73F1}">
      <dgm:prSet/>
      <dgm:spPr/>
      <dgm:t>
        <a:bodyPr/>
        <a:lstStyle/>
        <a:p>
          <a:endParaRPr lang="ca-ES"/>
        </a:p>
      </dgm:t>
    </dgm:pt>
    <dgm:pt modelId="{D21FCCE8-5C3E-4C15-B765-74525723888B}">
      <dgm:prSet/>
      <dgm:spPr/>
      <dgm:t>
        <a:bodyPr/>
        <a:lstStyle/>
        <a:p>
          <a:pPr rtl="0"/>
          <a:r>
            <a:rPr lang="ca-ES" dirty="0"/>
            <a:t>forma activa</a:t>
          </a:r>
        </a:p>
      </dgm:t>
    </dgm:pt>
    <dgm:pt modelId="{0887989E-19A6-4D10-BE28-57E57E3F2025}" type="parTrans" cxnId="{7CA4A724-1F2D-4FB9-B720-FA4E2123F4B2}">
      <dgm:prSet/>
      <dgm:spPr/>
      <dgm:t>
        <a:bodyPr/>
        <a:lstStyle/>
        <a:p>
          <a:endParaRPr lang="ca-ES"/>
        </a:p>
      </dgm:t>
    </dgm:pt>
    <dgm:pt modelId="{E3AA9C35-3BCD-44FE-9904-B3223CD0350D}" type="sibTrans" cxnId="{7CA4A724-1F2D-4FB9-B720-FA4E2123F4B2}">
      <dgm:prSet/>
      <dgm:spPr/>
      <dgm:t>
        <a:bodyPr/>
        <a:lstStyle/>
        <a:p>
          <a:endParaRPr lang="ca-ES"/>
        </a:p>
      </dgm:t>
    </dgm:pt>
    <dgm:pt modelId="{BAA5AD70-8AA0-4FED-A6F8-0D36B0D9AD78}">
      <dgm:prSet/>
      <dgm:spPr/>
      <dgm:t>
        <a:bodyPr/>
        <a:lstStyle/>
        <a:p>
          <a:pPr rtl="0"/>
          <a:r>
            <a:rPr lang="ca-ES" dirty="0"/>
            <a:t>absorció intestinal de Ca</a:t>
          </a:r>
          <a:endParaRPr lang="es-ES" dirty="0"/>
        </a:p>
      </dgm:t>
    </dgm:pt>
    <dgm:pt modelId="{608303C1-F39F-4646-89AB-70BAF6623390}" type="parTrans" cxnId="{4579C13D-C3C4-4ABF-B205-A28DA8B27EBD}">
      <dgm:prSet/>
      <dgm:spPr/>
      <dgm:t>
        <a:bodyPr/>
        <a:lstStyle/>
        <a:p>
          <a:endParaRPr lang="ca-ES"/>
        </a:p>
      </dgm:t>
    </dgm:pt>
    <dgm:pt modelId="{A11A49BB-8111-4A9E-91AA-3E9A2B29A43E}" type="sibTrans" cxnId="{4579C13D-C3C4-4ABF-B205-A28DA8B27EBD}">
      <dgm:prSet/>
      <dgm:spPr/>
      <dgm:t>
        <a:bodyPr/>
        <a:lstStyle/>
        <a:p>
          <a:endParaRPr lang="ca-ES"/>
        </a:p>
      </dgm:t>
    </dgm:pt>
    <dgm:pt modelId="{77D3FD3E-FD95-4036-92FB-9B8DC4C2D3F3}" type="pres">
      <dgm:prSet presAssocID="{83D66A75-DEE2-4885-B525-03B0088F39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214E614-D5FE-4209-8955-A1FC6B6A4D5A}" type="pres">
      <dgm:prSet presAssocID="{6428415B-20B9-4BE1-ABD8-CBF588D485E0}" presName="node" presStyleLbl="node1" presStyleIdx="0" presStyleCnt="3" custLinFactNeighborY="66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8F2433-325D-4C1E-AFE2-CB8A27C0FFBD}" type="pres">
      <dgm:prSet presAssocID="{5CC4EE96-A3F7-4A07-A254-A27018AABDAB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216A71B-F125-4B7C-883B-463FEC7F453F}" type="pres">
      <dgm:prSet presAssocID="{5CC4EE96-A3F7-4A07-A254-A27018AABDAB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4F1EFF7-D02D-4987-9F3E-030863585B7B}" type="pres">
      <dgm:prSet presAssocID="{D21FCCE8-5C3E-4C15-B765-7452572388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DC2A7-A244-4FF7-945F-3E9B985D56A1}" type="pres">
      <dgm:prSet presAssocID="{E3AA9C35-3BCD-44FE-9904-B3223CD0350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A6DE5703-AAA6-4418-AA00-300BB0CA7F40}" type="pres">
      <dgm:prSet presAssocID="{E3AA9C35-3BCD-44FE-9904-B3223CD0350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1D78B3-C45F-41C9-A75F-6526E0131AC3}" type="pres">
      <dgm:prSet presAssocID="{BAA5AD70-8AA0-4FED-A6F8-0D36B0D9AD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216705-DB9E-4843-BDC7-80AB60B98A95}" type="presOf" srcId="{83D66A75-DEE2-4885-B525-03B0088F39DB}" destId="{77D3FD3E-FD95-4036-92FB-9B8DC4C2D3F3}" srcOrd="0" destOrd="0" presId="urn:microsoft.com/office/officeart/2005/8/layout/process1"/>
    <dgm:cxn modelId="{7CA4A724-1F2D-4FB9-B720-FA4E2123F4B2}" srcId="{83D66A75-DEE2-4885-B525-03B0088F39DB}" destId="{D21FCCE8-5C3E-4C15-B765-74525723888B}" srcOrd="1" destOrd="0" parTransId="{0887989E-19A6-4D10-BE28-57E57E3F2025}" sibTransId="{E3AA9C35-3BCD-44FE-9904-B3223CD0350D}"/>
    <dgm:cxn modelId="{6935F2E8-2E75-8442-B906-82001E9AADED}" type="presOf" srcId="{E3AA9C35-3BCD-44FE-9904-B3223CD0350D}" destId="{7F5DC2A7-A244-4FF7-945F-3E9B985D56A1}" srcOrd="0" destOrd="0" presId="urn:microsoft.com/office/officeart/2005/8/layout/process1"/>
    <dgm:cxn modelId="{5D4D7E33-CFBB-AB47-A644-AA67FCE26B10}" type="presOf" srcId="{D21FCCE8-5C3E-4C15-B765-74525723888B}" destId="{44F1EFF7-D02D-4987-9F3E-030863585B7B}" srcOrd="0" destOrd="0" presId="urn:microsoft.com/office/officeart/2005/8/layout/process1"/>
    <dgm:cxn modelId="{E6E3D745-E151-AD43-A35B-561C530C9150}" type="presOf" srcId="{BAA5AD70-8AA0-4FED-A6F8-0D36B0D9AD78}" destId="{2B1D78B3-C45F-41C9-A75F-6526E0131AC3}" srcOrd="0" destOrd="0" presId="urn:microsoft.com/office/officeart/2005/8/layout/process1"/>
    <dgm:cxn modelId="{898EE38E-7F1A-CC4E-BA61-C490B33B5C01}" type="presOf" srcId="{E3AA9C35-3BCD-44FE-9904-B3223CD0350D}" destId="{A6DE5703-AAA6-4418-AA00-300BB0CA7F40}" srcOrd="1" destOrd="0" presId="urn:microsoft.com/office/officeart/2005/8/layout/process1"/>
    <dgm:cxn modelId="{4579C13D-C3C4-4ABF-B205-A28DA8B27EBD}" srcId="{83D66A75-DEE2-4885-B525-03B0088F39DB}" destId="{BAA5AD70-8AA0-4FED-A6F8-0D36B0D9AD78}" srcOrd="2" destOrd="0" parTransId="{608303C1-F39F-4646-89AB-70BAF6623390}" sibTransId="{A11A49BB-8111-4A9E-91AA-3E9A2B29A43E}"/>
    <dgm:cxn modelId="{2460360E-8F77-4B7A-B300-7204EBCF73F1}" srcId="{83D66A75-DEE2-4885-B525-03B0088F39DB}" destId="{6428415B-20B9-4BE1-ABD8-CBF588D485E0}" srcOrd="0" destOrd="0" parTransId="{A482CC54-D18D-47C0-B3C6-B2B1352A3D88}" sibTransId="{5CC4EE96-A3F7-4A07-A254-A27018AABDAB}"/>
    <dgm:cxn modelId="{3343F53D-972D-DC49-9700-1AF52525CA00}" type="presOf" srcId="{6428415B-20B9-4BE1-ABD8-CBF588D485E0}" destId="{6214E614-D5FE-4209-8955-A1FC6B6A4D5A}" srcOrd="0" destOrd="0" presId="urn:microsoft.com/office/officeart/2005/8/layout/process1"/>
    <dgm:cxn modelId="{66223D31-364B-DB4E-8D37-70E05BB9281D}" type="presOf" srcId="{5CC4EE96-A3F7-4A07-A254-A27018AABDAB}" destId="{4216A71B-F125-4B7C-883B-463FEC7F453F}" srcOrd="1" destOrd="0" presId="urn:microsoft.com/office/officeart/2005/8/layout/process1"/>
    <dgm:cxn modelId="{C38790AA-3711-0044-A8D8-C712024C523E}" type="presOf" srcId="{5CC4EE96-A3F7-4A07-A254-A27018AABDAB}" destId="{8D8F2433-325D-4C1E-AFE2-CB8A27C0FFBD}" srcOrd="0" destOrd="0" presId="urn:microsoft.com/office/officeart/2005/8/layout/process1"/>
    <dgm:cxn modelId="{6E2E443F-ACE1-E740-8186-C08F122FF8CF}" type="presParOf" srcId="{77D3FD3E-FD95-4036-92FB-9B8DC4C2D3F3}" destId="{6214E614-D5FE-4209-8955-A1FC6B6A4D5A}" srcOrd="0" destOrd="0" presId="urn:microsoft.com/office/officeart/2005/8/layout/process1"/>
    <dgm:cxn modelId="{E2804B06-3945-B341-87FE-BF5400EFD432}" type="presParOf" srcId="{77D3FD3E-FD95-4036-92FB-9B8DC4C2D3F3}" destId="{8D8F2433-325D-4C1E-AFE2-CB8A27C0FFBD}" srcOrd="1" destOrd="0" presId="urn:microsoft.com/office/officeart/2005/8/layout/process1"/>
    <dgm:cxn modelId="{6A311FE0-73A9-6A40-A15F-0F38A13D7A6F}" type="presParOf" srcId="{8D8F2433-325D-4C1E-AFE2-CB8A27C0FFBD}" destId="{4216A71B-F125-4B7C-883B-463FEC7F453F}" srcOrd="0" destOrd="0" presId="urn:microsoft.com/office/officeart/2005/8/layout/process1"/>
    <dgm:cxn modelId="{4502686F-1EEB-3047-93EB-92790400BD83}" type="presParOf" srcId="{77D3FD3E-FD95-4036-92FB-9B8DC4C2D3F3}" destId="{44F1EFF7-D02D-4987-9F3E-030863585B7B}" srcOrd="2" destOrd="0" presId="urn:microsoft.com/office/officeart/2005/8/layout/process1"/>
    <dgm:cxn modelId="{9C6979AB-6EE4-CF49-9097-3D23E08897BE}" type="presParOf" srcId="{77D3FD3E-FD95-4036-92FB-9B8DC4C2D3F3}" destId="{7F5DC2A7-A244-4FF7-945F-3E9B985D56A1}" srcOrd="3" destOrd="0" presId="urn:microsoft.com/office/officeart/2005/8/layout/process1"/>
    <dgm:cxn modelId="{2A64D445-FC02-FD4D-9339-1365200C9F4F}" type="presParOf" srcId="{7F5DC2A7-A244-4FF7-945F-3E9B985D56A1}" destId="{A6DE5703-AAA6-4418-AA00-300BB0CA7F40}" srcOrd="0" destOrd="0" presId="urn:microsoft.com/office/officeart/2005/8/layout/process1"/>
    <dgm:cxn modelId="{5BBBA2F2-EA02-AD4E-9A0F-5887085B12D2}" type="presParOf" srcId="{77D3FD3E-FD95-4036-92FB-9B8DC4C2D3F3}" destId="{2B1D78B3-C45F-41C9-A75F-6526E0131A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067C8-3C82-404B-8650-E066ED61DF82}">
      <dsp:nvSpPr>
        <dsp:cNvPr id="0" name=""/>
        <dsp:cNvSpPr/>
      </dsp:nvSpPr>
      <dsp:spPr>
        <a:xfrm>
          <a:off x="0" y="4727847"/>
          <a:ext cx="6812260" cy="50011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↑Pressió arterial</a:t>
          </a:r>
        </a:p>
      </dsp:txBody>
      <dsp:txXfrm>
        <a:off x="0" y="4727847"/>
        <a:ext cx="6812260" cy="500110"/>
      </dsp:txXfrm>
    </dsp:sp>
    <dsp:sp modelId="{54E25F92-DB06-497B-AB75-F5149A014476}">
      <dsp:nvSpPr>
        <dsp:cNvPr id="0" name=""/>
        <dsp:cNvSpPr/>
      </dsp:nvSpPr>
      <dsp:spPr>
        <a:xfrm rot="10800000">
          <a:off x="668589" y="3706132"/>
          <a:ext cx="5475081" cy="1034875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Orina concentrada</a:t>
          </a:r>
        </a:p>
      </dsp:txBody>
      <dsp:txXfrm rot="10800000">
        <a:off x="668589" y="3706132"/>
        <a:ext cx="5475081" cy="672431"/>
      </dsp:txXfrm>
    </dsp:sp>
    <dsp:sp modelId="{3F769B38-8AEE-41E0-B696-3E10798D8631}">
      <dsp:nvSpPr>
        <dsp:cNvPr id="0" name=""/>
        <dsp:cNvSpPr/>
      </dsp:nvSpPr>
      <dsp:spPr>
        <a:xfrm rot="10800000">
          <a:off x="778539" y="2675403"/>
          <a:ext cx="5255181" cy="1043889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Reabsorció H</a:t>
          </a:r>
          <a:r>
            <a:rPr lang="ca-ES" sz="3200" kern="1200" baseline="-25000" dirty="0"/>
            <a:t>2</a:t>
          </a:r>
          <a:r>
            <a:rPr lang="ca-ES" sz="3200" kern="1200" dirty="0"/>
            <a:t>O</a:t>
          </a:r>
        </a:p>
      </dsp:txBody>
      <dsp:txXfrm rot="10800000">
        <a:off x="778539" y="2675403"/>
        <a:ext cx="5255181" cy="678288"/>
      </dsp:txXfrm>
    </dsp:sp>
    <dsp:sp modelId="{45659770-4B72-481F-9EE4-537776148F86}">
      <dsp:nvSpPr>
        <dsp:cNvPr id="0" name=""/>
        <dsp:cNvSpPr/>
      </dsp:nvSpPr>
      <dsp:spPr>
        <a:xfrm rot="10800000">
          <a:off x="0" y="1296144"/>
          <a:ext cx="6812260" cy="1349374"/>
        </a:xfrm>
        <a:prstGeom prst="upArrowCallou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↓ pressió arterial: control hormonal</a:t>
          </a:r>
        </a:p>
      </dsp:txBody>
      <dsp:txXfrm rot="-10800000">
        <a:off x="0" y="1296144"/>
        <a:ext cx="6812260" cy="473630"/>
      </dsp:txXfrm>
    </dsp:sp>
    <dsp:sp modelId="{610C70F9-637B-46DF-95B8-A5C4D4D80C83}">
      <dsp:nvSpPr>
        <dsp:cNvPr id="0" name=""/>
        <dsp:cNvSpPr/>
      </dsp:nvSpPr>
      <dsp:spPr>
        <a:xfrm>
          <a:off x="0" y="1800199"/>
          <a:ext cx="3406130" cy="403462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/>
            <a:t>Producció ADH</a:t>
          </a:r>
        </a:p>
      </dsp:txBody>
      <dsp:txXfrm>
        <a:off x="0" y="1800199"/>
        <a:ext cx="3406130" cy="403462"/>
      </dsp:txXfrm>
    </dsp:sp>
    <dsp:sp modelId="{F21B5AC5-ADD5-41C9-BF0D-283C4E4E5E66}">
      <dsp:nvSpPr>
        <dsp:cNvPr id="0" name=""/>
        <dsp:cNvSpPr/>
      </dsp:nvSpPr>
      <dsp:spPr>
        <a:xfrm>
          <a:off x="3406130" y="1800199"/>
          <a:ext cx="3406130" cy="403462"/>
        </a:xfrm>
        <a:prstGeom prst="rect">
          <a:avLst/>
        </a:prstGeom>
        <a:solidFill>
          <a:schemeClr val="accent1">
            <a:lumMod val="60000"/>
            <a:lumOff val="40000"/>
            <a:alpha val="5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400" kern="1200" dirty="0"/>
            <a:t>Producció RENINA</a:t>
          </a:r>
        </a:p>
      </dsp:txBody>
      <dsp:txXfrm>
        <a:off x="3406130" y="1800199"/>
        <a:ext cx="3406130" cy="403462"/>
      </dsp:txXfrm>
    </dsp:sp>
    <dsp:sp modelId="{73EAB72B-13A7-45D7-8316-7D9D7838DF19}">
      <dsp:nvSpPr>
        <dsp:cNvPr id="0" name=""/>
        <dsp:cNvSpPr/>
      </dsp:nvSpPr>
      <dsp:spPr>
        <a:xfrm rot="10800000">
          <a:off x="1102938" y="2975"/>
          <a:ext cx="4606382" cy="1349374"/>
        </a:xfrm>
        <a:prstGeom prst="upArrowCallou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3200" kern="1200" dirty="0"/>
            <a:t>Pèrdua de líquid</a:t>
          </a:r>
        </a:p>
      </dsp:txBody>
      <dsp:txXfrm rot="10800000">
        <a:off x="1102938" y="2975"/>
        <a:ext cx="4606382" cy="876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4E614-D5FE-4209-8955-A1FC6B6A4D5A}">
      <dsp:nvSpPr>
        <dsp:cNvPr id="0" name=""/>
        <dsp:cNvSpPr/>
      </dsp:nvSpPr>
      <dsp:spPr>
        <a:xfrm>
          <a:off x="7060" y="0"/>
          <a:ext cx="2110225" cy="792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/>
            <a:t>Vit. D3     </a:t>
          </a:r>
        </a:p>
      </dsp:txBody>
      <dsp:txXfrm>
        <a:off x="30259" y="23199"/>
        <a:ext cx="2063827" cy="745689"/>
      </dsp:txXfrm>
    </dsp:sp>
    <dsp:sp modelId="{8D8F2433-325D-4C1E-AFE2-CB8A27C0FFBD}">
      <dsp:nvSpPr>
        <dsp:cNvPr id="0" name=""/>
        <dsp:cNvSpPr/>
      </dsp:nvSpPr>
      <dsp:spPr>
        <a:xfrm>
          <a:off x="2328307" y="134376"/>
          <a:ext cx="447367" cy="5233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/>
        </a:p>
      </dsp:txBody>
      <dsp:txXfrm>
        <a:off x="2328307" y="239043"/>
        <a:ext cx="313157" cy="314001"/>
      </dsp:txXfrm>
    </dsp:sp>
    <dsp:sp modelId="{44F1EFF7-D02D-4987-9F3E-030863585B7B}">
      <dsp:nvSpPr>
        <dsp:cNvPr id="0" name=""/>
        <dsp:cNvSpPr/>
      </dsp:nvSpPr>
      <dsp:spPr>
        <a:xfrm>
          <a:off x="2961375" y="0"/>
          <a:ext cx="2110225" cy="792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/>
            <a:t>forma activa</a:t>
          </a:r>
        </a:p>
      </dsp:txBody>
      <dsp:txXfrm>
        <a:off x="2984574" y="23199"/>
        <a:ext cx="2063827" cy="745689"/>
      </dsp:txXfrm>
    </dsp:sp>
    <dsp:sp modelId="{7F5DC2A7-A244-4FF7-945F-3E9B985D56A1}">
      <dsp:nvSpPr>
        <dsp:cNvPr id="0" name=""/>
        <dsp:cNvSpPr/>
      </dsp:nvSpPr>
      <dsp:spPr>
        <a:xfrm>
          <a:off x="5282623" y="134376"/>
          <a:ext cx="447367" cy="5233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/>
        </a:p>
      </dsp:txBody>
      <dsp:txXfrm>
        <a:off x="5282623" y="239043"/>
        <a:ext cx="313157" cy="314001"/>
      </dsp:txXfrm>
    </dsp:sp>
    <dsp:sp modelId="{2B1D78B3-C45F-41C9-A75F-6526E0131AC3}">
      <dsp:nvSpPr>
        <dsp:cNvPr id="0" name=""/>
        <dsp:cNvSpPr/>
      </dsp:nvSpPr>
      <dsp:spPr>
        <a:xfrm>
          <a:off x="5915690" y="0"/>
          <a:ext cx="2110225" cy="792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/>
            <a:t>absorció intestinal de Ca</a:t>
          </a:r>
          <a:endParaRPr lang="es-ES" sz="2000" kern="1200" dirty="0"/>
        </a:p>
      </dsp:txBody>
      <dsp:txXfrm>
        <a:off x="5938889" y="23199"/>
        <a:ext cx="2063827" cy="74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/>
              <a:t>30/4/17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B8FAE-6D39-407A-8A7C-AF831633E8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171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/>
              <a:t>30/4/17</a:t>
            </a:r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27DAF-9EAE-2A4A-A57A-2777DFFCE48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622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2592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739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035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486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48459-E089-384B-A1AE-2E0175EE648C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B134-5D59-AE45-9874-C2473573EC7E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503C-0FEB-F34A-A0E3-121B1879CB99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D5751-DF1D-DF45-AD42-1923ED79A19D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7EF4-3786-AE43-91CC-6B9274231527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D7B66-6F86-6C4C-B99B-74B1B0F0CD22}" type="datetime1">
              <a:rPr lang="es-ES" smtClean="0"/>
              <a:t>20/04/2021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4D0B-844B-6F45-87A4-ED441ACFDFB1}" type="datetime1">
              <a:rPr lang="es-ES" smtClean="0"/>
              <a:t>20/04/2021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AFF7-68BF-EE4E-B7D9-F4F431EF4ABA}" type="datetime1">
              <a:rPr lang="es-ES" smtClean="0"/>
              <a:t>20/04/2021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230A-5BC3-9B4E-989E-5A4BD317871C}" type="datetime1">
              <a:rPr lang="es-ES" smtClean="0"/>
              <a:t>20/04/2021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E626-DB52-3C4B-9E90-D21882C8E28F}" type="datetime1">
              <a:rPr lang="es-ES" smtClean="0"/>
              <a:t>20/04/2021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3831-7677-AC4C-8ABA-F381ACA52E96}" type="datetime1">
              <a:rPr lang="es-ES" smtClean="0"/>
              <a:t>20/04/2021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90EB-A022-7A4F-90AC-4F899C30A562}" type="datetime1">
              <a:rPr lang="es-ES" smtClean="0"/>
              <a:t>20/04/2021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Docent: Daniel Andreu Guadalupe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1FF3-167A-41BF-A829-3DEE80F60E0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es/url?sa=i&amp;source=images&amp;cd=&amp;cad=rja&amp;uact=8&amp;ved=0CAgQjRw&amp;url=http://hihatrenquesferm.blogspot.com/2012_02_01_archive.html&amp;ei=o07XVOzAOM_kaoj4gIAH&amp;psig=AFQjCNEyqpW0v1eaZFzVqoz59kPttuRafw&amp;ust=142348291602531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google.es/url?sa=i&amp;source=images&amp;cd=&amp;cad=rja&amp;uact=8&amp;ved=0CAgQjRw&amp;url=http://hihatrenquesferm.blogspot.com/2012/02/tema-13-12-del-llibre-5e-la-reproduccio.html&amp;ei=Gk_XVJePJpLOaPf0gugE&amp;psig=AFQjCNEOAPLPmB3-gYbETj2neys3CZt5dA&amp;ust=142348303469922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source=images&amp;cd=&amp;cad=rja&amp;uact=8&amp;ved=0CAgQjRw&amp;url=http://www.perspirex.es/blog/sudoracion-y-deporte/&amp;ei=_e_gVPerEoOqUf34g_AC&amp;psig=AFQjCNERa7q85LTmj-YGdo9c_9T6tE_S_Q&amp;ust=1424114045356457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.xml"/><Relationship Id="rId10" Type="http://schemas.openxmlformats.org/officeDocument/2006/relationships/hyperlink" Target="http://www.google.es/url?sa=i&amp;source=images&amp;cd=&amp;cad=rja&amp;uact=8&amp;ved=0CAgQjRw&amp;url=http://www.binipatia.com/tension-arterial-alta/&amp;ei=2fDgVJRLxu9S5bmA8Ak&amp;psig=AFQjCNHngJwZTEbG-6P-J7f9PxpdtWQj0A&amp;ust=1424114265158392" TargetMode="Externa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476672"/>
            <a:ext cx="7772400" cy="28803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a-ES" sz="3300" dirty="0">
                <a:solidFill>
                  <a:schemeClr val="tx1"/>
                </a:solidFill>
              </a:rPr>
              <a:t>CFGM. CURES AUXILIARS INFERMERIA</a:t>
            </a:r>
            <a:r>
              <a:rPr lang="ca-ES" sz="3300" dirty="0"/>
              <a:t/>
            </a:r>
            <a:br>
              <a:rPr lang="ca-ES" sz="3300" dirty="0"/>
            </a:br>
            <a:r>
              <a:rPr lang="ca-ES" sz="3300" i="1" dirty="0"/>
              <a:t>C4- </a:t>
            </a:r>
            <a:r>
              <a:rPr lang="es-ES" sz="3300" i="1" dirty="0"/>
              <a:t>TÈCNIQUES BÀSIQUES D’INFERMERIA</a:t>
            </a:r>
            <a:r>
              <a:rPr lang="ca-ES" sz="3300" dirty="0"/>
              <a:t/>
            </a:r>
            <a:br>
              <a:rPr lang="ca-ES" sz="3300" dirty="0"/>
            </a:br>
            <a:r>
              <a:rPr lang="ca-ES" sz="3300" i="1" dirty="0"/>
              <a:t>BLOC2</a:t>
            </a:r>
            <a:r>
              <a:rPr lang="es-ES" sz="3300" u="sng" dirty="0"/>
              <a:t/>
            </a:r>
            <a:br>
              <a:rPr lang="es-ES" sz="3300" u="sng" dirty="0"/>
            </a:br>
            <a:r>
              <a:rPr lang="es-ES" sz="3300" dirty="0"/>
              <a:t>UD8. L’APARELL EXCRETOR</a:t>
            </a:r>
            <a:endParaRPr lang="ca-ES" sz="4800" i="1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35001" y="3501008"/>
            <a:ext cx="5426916" cy="208685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ca-ES" dirty="0">
                <a:solidFill>
                  <a:srgbClr val="FF0000"/>
                </a:solidFill>
              </a:rPr>
              <a:t>1. Introducció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2. Els ronyons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3. La nefrona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4. Els urèters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5. La bufeta urinària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6. La uretra</a:t>
            </a:r>
          </a:p>
          <a:p>
            <a:pPr algn="r"/>
            <a:r>
              <a:rPr lang="ca-ES" dirty="0">
                <a:solidFill>
                  <a:srgbClr val="FF0000"/>
                </a:solidFill>
              </a:rPr>
              <a:t>7. Funcions de l’aparell urinari</a:t>
            </a:r>
          </a:p>
          <a:p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084" y="5668382"/>
            <a:ext cx="787400" cy="66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8271"/>
          <a:stretch/>
        </p:blipFill>
        <p:spPr>
          <a:xfrm>
            <a:off x="5794917" y="5759852"/>
            <a:ext cx="2667000" cy="477460"/>
          </a:xfrm>
          <a:prstGeom prst="rect">
            <a:avLst/>
          </a:prstGeom>
        </p:spPr>
      </p:pic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pic>
        <p:nvPicPr>
          <p:cNvPr id="11" name="Picture 2" descr="http://3.bp.blogspot.com/-lEw8JS2oyTI/U2d19xJPw8I/AAAAAAAADkg/3IkpQWx_m9k/s1600/Ri%C3%B1%C3%B3n%2By%2Bsistema%2Besquel%C3%A9ti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7" y="3482608"/>
            <a:ext cx="2382574" cy="27336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098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22704" t="26988" r="60860" b="38594"/>
          <a:stretch/>
        </p:blipFill>
        <p:spPr bwMode="auto">
          <a:xfrm>
            <a:off x="6012160" y="2348880"/>
            <a:ext cx="2520280" cy="30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55576" y="548681"/>
            <a:ext cx="7772400" cy="16947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600" dirty="0"/>
              <a:t>3. </a:t>
            </a:r>
            <a:r>
              <a:rPr lang="es-ES" sz="3600" dirty="0"/>
              <a:t>LA NEFRONA: LA UNITAT FUNCIONAL DEL RONYÓ</a:t>
            </a:r>
            <a:r>
              <a:rPr lang="es-ES" sz="3600" dirty="0" smtClean="0"/>
              <a:t>: ENCARREGADA DE FORMAR L’ORINA</a:t>
            </a:r>
            <a:endParaRPr lang="ca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5940152" y="588946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/>
              <a:t>1 milió Nefrones/ ronyó</a:t>
            </a:r>
            <a:endParaRPr lang="es-ES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ca-ES" sz="2000" b="1" dirty="0"/>
              <a:t>Forma orina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167936" y="3871549"/>
            <a:ext cx="720080" cy="493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7476"/>
            <a:ext cx="5188749" cy="330782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10</a:t>
            </a:fld>
            <a:endParaRPr lang="ca-ES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26535807-047B-A248-9C8E-138DED5A0722}"/>
              </a:ext>
            </a:extLst>
          </p:cNvPr>
          <p:cNvSpPr txBox="1">
            <a:spLocks/>
          </p:cNvSpPr>
          <p:nvPr/>
        </p:nvSpPr>
        <p:spPr>
          <a:xfrm>
            <a:off x="755576" y="2348880"/>
            <a:ext cx="7772400" cy="42484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381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95936" y="1628800"/>
            <a:ext cx="4667150" cy="452596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ca-ES" dirty="0"/>
              <a:t>S</a:t>
            </a:r>
            <a:r>
              <a:rPr lang="es-ES" dirty="0" err="1"/>
              <a:t>ón</a:t>
            </a:r>
            <a:r>
              <a:rPr lang="es-ES" dirty="0"/>
              <a:t> </a:t>
            </a:r>
            <a:r>
              <a:rPr lang="es-ES" dirty="0" err="1"/>
              <a:t>conductes</a:t>
            </a:r>
            <a:r>
              <a:rPr lang="es-ES" dirty="0"/>
              <a:t> que s</a:t>
            </a:r>
            <a:r>
              <a:rPr lang="ca-ES" dirty="0" err="1"/>
              <a:t>urten</a:t>
            </a:r>
            <a:r>
              <a:rPr lang="ca-ES" dirty="0"/>
              <a:t> de la </a:t>
            </a:r>
            <a:r>
              <a:rPr lang="ca-ES" dirty="0">
                <a:solidFill>
                  <a:schemeClr val="tx1"/>
                </a:solidFill>
              </a:rPr>
              <a:t>pelvis renal </a:t>
            </a:r>
            <a:r>
              <a:rPr lang="es-ES" dirty="0" err="1"/>
              <a:t>fins</a:t>
            </a:r>
            <a:r>
              <a:rPr lang="es-ES" dirty="0"/>
              <a:t> </a:t>
            </a:r>
            <a:r>
              <a:rPr lang="es-ES" dirty="0" smtClean="0"/>
              <a:t>la</a:t>
            </a:r>
            <a:r>
              <a:rPr lang="ca-ES" dirty="0" smtClean="0"/>
              <a:t> </a:t>
            </a:r>
            <a:r>
              <a:rPr lang="ca-ES" dirty="0"/>
              <a:t>BUFETA URINÀRIA.</a:t>
            </a:r>
          </a:p>
          <a:p>
            <a:pPr marL="0" indent="0">
              <a:buNone/>
            </a:pPr>
            <a:r>
              <a:rPr lang="ca-ES" dirty="0">
                <a:solidFill>
                  <a:schemeClr val="tx1"/>
                </a:solidFill>
              </a:rPr>
              <a:t> </a:t>
            </a:r>
          </a:p>
          <a:p>
            <a:r>
              <a:rPr lang="ca-ES" dirty="0"/>
              <a:t>Realitzen ONES PERISTÀLTIQUES per facilitar el transport d’orina del </a:t>
            </a:r>
            <a:r>
              <a:rPr lang="ca-ES" dirty="0" err="1"/>
              <a:t>rony</a:t>
            </a:r>
            <a:r>
              <a:rPr lang="es-ES" dirty="0" err="1"/>
              <a:t>ó</a:t>
            </a:r>
            <a:endParaRPr lang="ca-ES" dirty="0"/>
          </a:p>
          <a:p>
            <a:pPr lvl="7"/>
            <a:endParaRPr lang="ca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3" y="1864965"/>
            <a:ext cx="2918379" cy="42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rot="5400000">
            <a:off x="2124522" y="3284190"/>
            <a:ext cx="144016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915816" y="3131676"/>
            <a:ext cx="100731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20-25cm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a-ES" dirty="0"/>
              <a:t>4. ELS UR</a:t>
            </a:r>
            <a:r>
              <a:rPr lang="es-ES" dirty="0"/>
              <a:t>ÈTERS</a:t>
            </a:r>
            <a:endParaRPr lang="ca-ES" dirty="0"/>
          </a:p>
        </p:txBody>
      </p:sp>
      <p:sp>
        <p:nvSpPr>
          <p:cNvPr id="5" name="Rectángulo 4"/>
          <p:cNvSpPr/>
          <p:nvPr/>
        </p:nvSpPr>
        <p:spPr>
          <a:xfrm>
            <a:off x="467544" y="3068960"/>
            <a:ext cx="877163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a-ES"/>
              <a:t>3mm </a:t>
            </a:r>
            <a:r>
              <a:rPr lang="ca-ES" dirty="0" err="1"/>
              <a:t>Ø</a:t>
            </a:r>
            <a:endParaRPr lang="ca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11</a:t>
            </a:fld>
            <a:endParaRPr lang="ca-ES"/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4E3E2619-3B50-0647-8EDA-BE3EF6DC1D0F}"/>
              </a:ext>
            </a:extLst>
          </p:cNvPr>
          <p:cNvSpPr txBox="1">
            <a:spLocks/>
          </p:cNvSpPr>
          <p:nvPr/>
        </p:nvSpPr>
        <p:spPr>
          <a:xfrm>
            <a:off x="457200" y="1484784"/>
            <a:ext cx="8229600" cy="49705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97794"/>
            <a:ext cx="3610744" cy="479955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ca-ES" sz="2000" dirty="0"/>
              <a:t>Sac que emmagatzema orina fins la seva evacuació.</a:t>
            </a:r>
          </a:p>
          <a:p>
            <a:r>
              <a:rPr lang="ca-ES" sz="2000" dirty="0"/>
              <a:t>Capacitat:</a:t>
            </a:r>
          </a:p>
          <a:p>
            <a:pPr lvl="1"/>
            <a:r>
              <a:rPr lang="ca-ES" sz="1800" dirty="0"/>
              <a:t>Homes: 500 ml </a:t>
            </a:r>
          </a:p>
          <a:p>
            <a:pPr lvl="1"/>
            <a:r>
              <a:rPr lang="ca-ES" sz="1800" dirty="0"/>
              <a:t>Dones:  400 ml</a:t>
            </a:r>
          </a:p>
          <a:p>
            <a:pPr lvl="1"/>
            <a:r>
              <a:rPr lang="ca-ES" sz="1800" dirty="0"/>
              <a:t>Màxima: 2-3 L</a:t>
            </a:r>
          </a:p>
          <a:p>
            <a:pPr lvl="1"/>
            <a:r>
              <a:rPr lang="ca-ES" sz="1800" dirty="0"/>
              <a:t>Se senten ganes de </a:t>
            </a:r>
            <a:r>
              <a:rPr lang="ca-ES" sz="1800" dirty="0" err="1"/>
              <a:t>miccionar</a:t>
            </a:r>
            <a:r>
              <a:rPr lang="ca-ES" sz="1800" dirty="0"/>
              <a:t> a partir de </a:t>
            </a:r>
            <a:r>
              <a:rPr lang="ca-ES" sz="1800" dirty="0" smtClean="0"/>
              <a:t>250ml</a:t>
            </a:r>
            <a:endParaRPr lang="ca-ES" sz="1800" dirty="0"/>
          </a:p>
        </p:txBody>
      </p:sp>
      <p:pic>
        <p:nvPicPr>
          <p:cNvPr id="1026" name="Picture 2" descr="https://bibliotecadeinvestigaciones.files.wordpress.com/2012/07/veji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554463" cy="46121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6588224" y="1772816"/>
            <a:ext cx="165618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3" y="332656"/>
            <a:ext cx="8226871" cy="1080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dirty="0"/>
              <a:t>5. LA BUFETA URIN</a:t>
            </a:r>
            <a:r>
              <a:rPr lang="es-ES" dirty="0"/>
              <a:t>ÀRIA</a:t>
            </a:r>
            <a:endParaRPr lang="ca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12</a:t>
            </a:fld>
            <a:endParaRPr lang="ca-ES"/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BAE13229-C8E7-F146-A456-AB86CF5C9C91}"/>
              </a:ext>
            </a:extLst>
          </p:cNvPr>
          <p:cNvSpPr txBox="1">
            <a:spLocks/>
          </p:cNvSpPr>
          <p:nvPr/>
        </p:nvSpPr>
        <p:spPr>
          <a:xfrm>
            <a:off x="457200" y="1482748"/>
            <a:ext cx="8229600" cy="49705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3.gstatic.com/images?q=tbn:ANd9GcQZF5JKiHzBERAHGdpdcSCQ4ERAazNnL664VaYaOHBdyg5EW0FS9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40" t="11233" r="9589" b="4521"/>
          <a:stretch>
            <a:fillRect/>
          </a:stretch>
        </p:blipFill>
        <p:spPr bwMode="auto">
          <a:xfrm>
            <a:off x="0" y="2071678"/>
            <a:ext cx="4572032" cy="3214710"/>
          </a:xfrm>
          <a:prstGeom prst="rect">
            <a:avLst/>
          </a:prstGeom>
          <a:noFill/>
        </p:spPr>
      </p:pic>
      <p:pic>
        <p:nvPicPr>
          <p:cNvPr id="43012" name="Picture 4" descr="http://t0.gstatic.com/images?q=tbn:ANd9GcQ4oXxprNHG-Lv7UGd_80DTKXSweFeure1ikGTcRzOsTZFNlE5Su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3932" t="11842" r="9567" b="5262"/>
          <a:stretch>
            <a:fillRect/>
          </a:stretch>
        </p:blipFill>
        <p:spPr bwMode="auto">
          <a:xfrm>
            <a:off x="4571968" y="2071678"/>
            <a:ext cx="4572032" cy="3273159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57200" y="337354"/>
            <a:ext cx="8229600" cy="931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5. </a:t>
            </a:r>
            <a:r>
              <a:rPr lang="es-ES" sz="3500" dirty="0"/>
              <a:t>LA BUFETA</a:t>
            </a:r>
            <a:endParaRPr lang="ca-ES" sz="35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694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457618"/>
            <a:ext cx="7215238" cy="42862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a-ES" sz="2800" dirty="0"/>
              <a:t>Orina = orina primària – reabsorció + secreció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258693"/>
            <a:ext cx="4857784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a-ES" dirty="0"/>
          </a:p>
          <a:p>
            <a:pPr marL="216000" indent="-180000"/>
            <a:endParaRPr lang="ca-ES" sz="3000" dirty="0"/>
          </a:p>
          <a:p>
            <a:pPr marL="216000" indent="-180000"/>
            <a:r>
              <a:rPr lang="ca-ES" sz="3000" dirty="0"/>
              <a:t>Aigua 95%</a:t>
            </a:r>
            <a:r>
              <a:rPr lang="ca-ES" dirty="0"/>
              <a:t>		</a:t>
            </a:r>
            <a:r>
              <a:rPr lang="ca-ES" sz="2800" dirty="0"/>
              <a:t>Urea </a:t>
            </a:r>
          </a:p>
          <a:p>
            <a:pPr marL="216000" indent="-180000"/>
            <a:r>
              <a:rPr lang="ca-ES" sz="3000" dirty="0" err="1"/>
              <a:t>Sub</a:t>
            </a:r>
            <a:r>
              <a:rPr lang="ca-ES" sz="3000" dirty="0"/>
              <a:t>. rebuig: 3% </a:t>
            </a:r>
            <a:r>
              <a:rPr lang="ca-ES" dirty="0"/>
              <a:t>	</a:t>
            </a:r>
            <a:r>
              <a:rPr lang="ca-ES" sz="2800" dirty="0" err="1"/>
              <a:t>Àc</a:t>
            </a:r>
            <a:r>
              <a:rPr lang="ca-ES" sz="2800" dirty="0"/>
              <a:t>. úric</a:t>
            </a:r>
          </a:p>
          <a:p>
            <a:pPr marL="216000" lvl="1" indent="-180000">
              <a:buNone/>
            </a:pPr>
            <a:r>
              <a:rPr lang="ca-ES" dirty="0"/>
              <a:t>				Creatinina</a:t>
            </a:r>
          </a:p>
          <a:p>
            <a:pPr marL="216000" lvl="1" indent="-180000">
              <a:buNone/>
            </a:pPr>
            <a:endParaRPr lang="ca-ES" dirty="0"/>
          </a:p>
          <a:p>
            <a:pPr marL="216000" lvl="1" indent="-180000">
              <a:buNone/>
            </a:pPr>
            <a:endParaRPr lang="ca-ES" dirty="0"/>
          </a:p>
          <a:p>
            <a:pPr marL="216000" lvl="1" indent="-180000">
              <a:buNone/>
            </a:pPr>
            <a:r>
              <a:rPr lang="ca-ES" dirty="0"/>
              <a:t>				 fosfats</a:t>
            </a:r>
          </a:p>
          <a:p>
            <a:pPr marL="216000" indent="-180000"/>
            <a:r>
              <a:rPr lang="ca-ES" sz="3000" dirty="0"/>
              <a:t>Sals: 1.5 %</a:t>
            </a:r>
            <a:r>
              <a:rPr lang="ca-ES" dirty="0"/>
              <a:t>		</a:t>
            </a:r>
            <a:r>
              <a:rPr lang="ca-ES" sz="2800" dirty="0"/>
              <a:t>carbonats</a:t>
            </a:r>
          </a:p>
          <a:p>
            <a:pPr marL="216000" indent="-180000">
              <a:buNone/>
            </a:pPr>
            <a:r>
              <a:rPr lang="ca-ES" sz="2800" dirty="0"/>
              <a:t> 				clorurs</a:t>
            </a:r>
          </a:p>
          <a:p>
            <a:pPr marL="216000" indent="-180000">
              <a:buNone/>
            </a:pPr>
            <a:endParaRPr lang="ca-ES" dirty="0"/>
          </a:p>
          <a:p>
            <a:pPr marL="216000" indent="-180000"/>
            <a:r>
              <a:rPr lang="ca-ES" sz="3000" dirty="0"/>
              <a:t>Pigments: 0.5% </a:t>
            </a:r>
          </a:p>
          <a:p>
            <a:pPr>
              <a:buNone/>
            </a:pPr>
            <a:endParaRPr lang="ca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765" t="22461" r="53880" b="23828"/>
          <a:stretch>
            <a:fillRect/>
          </a:stretch>
        </p:blipFill>
        <p:spPr bwMode="auto">
          <a:xfrm>
            <a:off x="541234" y="2294654"/>
            <a:ext cx="2917651" cy="33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 de flecha"/>
          <p:cNvCxnSpPr/>
          <p:nvPr/>
        </p:nvCxnSpPr>
        <p:spPr>
          <a:xfrm flipV="1">
            <a:off x="3286116" y="2418135"/>
            <a:ext cx="925781" cy="13891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3286116" y="2878586"/>
            <a:ext cx="1000132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3214678" y="3878718"/>
            <a:ext cx="1071570" cy="92869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H="1">
            <a:off x="2607455" y="4485941"/>
            <a:ext cx="2286016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6286512" y="4450222"/>
            <a:ext cx="642942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6286512" y="4878850"/>
            <a:ext cx="571504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6286512" y="4878850"/>
            <a:ext cx="642942" cy="50006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2 Marcador de contenido"/>
          <p:cNvSpPr txBox="1">
            <a:spLocks/>
          </p:cNvSpPr>
          <p:nvPr/>
        </p:nvSpPr>
        <p:spPr>
          <a:xfrm>
            <a:off x="642910" y="3786190"/>
            <a:ext cx="2357454" cy="75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3200" dirty="0"/>
              <a:t>    </a:t>
            </a:r>
            <a:r>
              <a:rPr kumimoji="0" lang="ca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̴1,5 L/dia</a:t>
            </a:r>
          </a:p>
        </p:txBody>
      </p:sp>
      <p:cxnSp>
        <p:nvCxnSpPr>
          <p:cNvPr id="28" name="27 Conector recto de flecha"/>
          <p:cNvCxnSpPr/>
          <p:nvPr/>
        </p:nvCxnSpPr>
        <p:spPr>
          <a:xfrm rot="5400000" flipH="1" flipV="1">
            <a:off x="6607983" y="2414239"/>
            <a:ext cx="428628" cy="21431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715140" y="2735710"/>
            <a:ext cx="214314" cy="71438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rot="16200000" flipH="1">
            <a:off x="6572264" y="2878586"/>
            <a:ext cx="500066" cy="214314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 Título"/>
          <p:cNvSpPr txBox="1">
            <a:spLocks/>
          </p:cNvSpPr>
          <p:nvPr/>
        </p:nvSpPr>
        <p:spPr>
          <a:xfrm>
            <a:off x="395536" y="200896"/>
            <a:ext cx="8229600" cy="92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7.1 </a:t>
            </a:r>
            <a:r>
              <a:rPr lang="es-ES" sz="3500" dirty="0"/>
              <a:t>FORMACIÓ DE L’ORINA</a:t>
            </a:r>
            <a:endParaRPr lang="ca-ES" sz="3500" dirty="0"/>
          </a:p>
        </p:txBody>
      </p:sp>
      <p:sp>
        <p:nvSpPr>
          <p:cNvPr id="17" name="Rectángulo 16"/>
          <p:cNvSpPr/>
          <p:nvPr/>
        </p:nvSpPr>
        <p:spPr>
          <a:xfrm>
            <a:off x="395536" y="1258693"/>
            <a:ext cx="8229600" cy="5410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14</a:t>
            </a:fld>
            <a:endParaRPr lang="ca-ES"/>
          </a:p>
        </p:txBody>
      </p:sp>
      <p:sp>
        <p:nvSpPr>
          <p:cNvPr id="20" name="2 Marcador de contenido">
            <a:extLst>
              <a:ext uri="{FF2B5EF4-FFF2-40B4-BE49-F238E27FC236}">
                <a16:creationId xmlns:a16="http://schemas.microsoft.com/office/drawing/2014/main" id="{C5DFC583-4BFF-F146-BB14-800A9C939995}"/>
              </a:ext>
            </a:extLst>
          </p:cNvPr>
          <p:cNvSpPr txBox="1">
            <a:spLocks/>
          </p:cNvSpPr>
          <p:nvPr/>
        </p:nvSpPr>
        <p:spPr>
          <a:xfrm>
            <a:off x="395536" y="1268760"/>
            <a:ext cx="8229600" cy="50875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094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ca-ES" dirty="0"/>
              <a:t>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944493"/>
              </p:ext>
            </p:extLst>
          </p:nvPr>
        </p:nvGraphicFramePr>
        <p:xfrm>
          <a:off x="1000100" y="1412776"/>
          <a:ext cx="6812260" cy="523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t d'imatges de muestra orina concentrada"/>
          <p:cNvPicPr>
            <a:picLocks noChangeAspect="1" noChangeArrowheads="1"/>
          </p:cNvPicPr>
          <p:nvPr/>
        </p:nvPicPr>
        <p:blipFill>
          <a:blip r:embed="rId7"/>
          <a:srcRect l="31250" r="9374" b="4166"/>
          <a:stretch>
            <a:fillRect/>
          </a:stretch>
        </p:blipFill>
        <p:spPr bwMode="auto">
          <a:xfrm>
            <a:off x="683568" y="4653136"/>
            <a:ext cx="1071570" cy="12971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6" name="Picture 4" descr="http://t3.gstatic.com/images?q=tbn:ANd9GcT8vYbgC2gMvzLmPVK40ApzBAGBzP0iNYV5e0MgiRtlUSg4O1pD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3125" r="15624" b="1098"/>
          <a:stretch>
            <a:fillRect/>
          </a:stretch>
        </p:blipFill>
        <p:spPr bwMode="auto">
          <a:xfrm>
            <a:off x="6756368" y="1268760"/>
            <a:ext cx="1101780" cy="1391722"/>
          </a:xfrm>
          <a:prstGeom prst="rect">
            <a:avLst/>
          </a:prstGeom>
          <a:noFill/>
        </p:spPr>
      </p:pic>
      <p:pic>
        <p:nvPicPr>
          <p:cNvPr id="7" name="Picture 6" descr="http://t0.gstatic.com/images?q=tbn:ANd9GcSS2DDBM39km7C6XnSCRYNNycBeu9UGTfiH24SxxoZ2Rl5eZxOr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72423" t="9534" r="3027" b="39618"/>
          <a:stretch>
            <a:fillRect/>
          </a:stretch>
        </p:blipFill>
        <p:spPr bwMode="auto">
          <a:xfrm>
            <a:off x="7143768" y="5607847"/>
            <a:ext cx="1428760" cy="1143008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92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7.2 </a:t>
            </a:r>
            <a:r>
              <a:rPr lang="es-ES" sz="3500" dirty="0"/>
              <a:t>CONTROL DE LA TENSIÓ ARTERIAL</a:t>
            </a:r>
            <a:endParaRPr lang="ca-ES" sz="35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15</a:t>
            </a:fld>
            <a:endParaRPr lang="ca-ES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E8A13F9-0AEB-B44A-985A-11EA74BD3BD4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8229600" cy="54527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925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a-ES" sz="3200" dirty="0"/>
              <a:t>E</a:t>
            </a:r>
            <a:r>
              <a:rPr kumimoji="0" lang="ca-ES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liminació de: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kumimoji="0" lang="ca-E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Bicarbonat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kumimoji="0" lang="ca-E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Fosfats</a:t>
            </a:r>
          </a:p>
          <a:p>
            <a:pPr lvl="1" indent="-342900">
              <a:buFont typeface="Arial" pitchFamily="34" charset="0"/>
              <a:buChar char="•"/>
              <a:defRPr/>
            </a:pPr>
            <a:r>
              <a:rPr lang="ca-ES" sz="2800" dirty="0"/>
              <a:t>A</a:t>
            </a:r>
            <a:r>
              <a:rPr kumimoji="0" lang="ca-E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a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 l="12079" t="15625" r="59371" b="68750"/>
          <a:stretch>
            <a:fillRect/>
          </a:stretch>
        </p:blipFill>
        <p:spPr bwMode="auto">
          <a:xfrm>
            <a:off x="2214546" y="4857760"/>
            <a:ext cx="371477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 l="42826" t="27344" r="22034" b="30664"/>
          <a:stretch>
            <a:fillRect/>
          </a:stretch>
        </p:blipFill>
        <p:spPr bwMode="auto">
          <a:xfrm>
            <a:off x="4000496" y="1571612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7.3 </a:t>
            </a:r>
            <a:r>
              <a:rPr lang="es-ES" sz="3500" dirty="0"/>
              <a:t>CONTROL DEL PH</a:t>
            </a:r>
            <a:endParaRPr lang="ca-ES" sz="35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16</a:t>
            </a:fld>
            <a:endParaRPr lang="ca-ES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C9FD91E9-1E69-8A41-B5DE-7C619CE2ACC1}"/>
              </a:ext>
            </a:extLst>
          </p:cNvPr>
          <p:cNvSpPr txBox="1">
            <a:spLocks/>
          </p:cNvSpPr>
          <p:nvPr/>
        </p:nvSpPr>
        <p:spPr>
          <a:xfrm>
            <a:off x="457200" y="1482748"/>
            <a:ext cx="8229600" cy="49705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4266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dirty="0"/>
              <a:t>	</a:t>
            </a:r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ERITROPOIETINA (EPO): </a:t>
            </a:r>
          </a:p>
          <a:p>
            <a:pPr lvl="1"/>
            <a:r>
              <a:rPr lang="ca-E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ca-ES" dirty="0"/>
              <a:t>Hormona augmenta </a:t>
            </a:r>
            <a:r>
              <a:rPr lang="ca-ES" dirty="0" err="1"/>
              <a:t>l’eritropoiesi</a:t>
            </a:r>
            <a:endParaRPr lang="ca-ES" dirty="0"/>
          </a:p>
          <a:p>
            <a:pPr>
              <a:buNone/>
            </a:pPr>
            <a:endParaRPr lang="ca-ES" dirty="0"/>
          </a:p>
          <a:p>
            <a:endParaRPr lang="ca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47218" t="11719" r="20937" b="41406"/>
          <a:stretch>
            <a:fillRect/>
          </a:stretch>
        </p:blipFill>
        <p:spPr bwMode="auto">
          <a:xfrm>
            <a:off x="2987824" y="2910938"/>
            <a:ext cx="4367408" cy="36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92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7.4 </a:t>
            </a:r>
            <a:r>
              <a:rPr lang="es-ES" sz="3500" dirty="0"/>
              <a:t>CONTROL DE L’HEMATOPOIESI</a:t>
            </a:r>
            <a:endParaRPr lang="ca-ES" sz="35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17</a:t>
            </a:fld>
            <a:endParaRPr lang="ca-ES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2B9DEE74-50D2-B84A-95EE-A26E8A43E92A}"/>
              </a:ext>
            </a:extLst>
          </p:cNvPr>
          <p:cNvSpPr txBox="1">
            <a:spLocks/>
          </p:cNvSpPr>
          <p:nvPr/>
        </p:nvSpPr>
        <p:spPr>
          <a:xfrm>
            <a:off x="457200" y="1340768"/>
            <a:ext cx="8229600" cy="50155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7060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822327"/>
              </p:ext>
            </p:extLst>
          </p:nvPr>
        </p:nvGraphicFramePr>
        <p:xfrm>
          <a:off x="571472" y="1556792"/>
          <a:ext cx="803297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/>
          <a:srcRect l="34590" t="13672" r="33565" b="34570"/>
          <a:stretch>
            <a:fillRect/>
          </a:stretch>
        </p:blipFill>
        <p:spPr bwMode="auto">
          <a:xfrm>
            <a:off x="2088770" y="2420888"/>
            <a:ext cx="4643470" cy="424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92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7.5 </a:t>
            </a:r>
            <a:r>
              <a:rPr lang="es-ES" sz="3500" dirty="0"/>
              <a:t>CONVERSIÓ DE LA VITAMINA D ACTIVA</a:t>
            </a:r>
            <a:endParaRPr lang="ca-ES" sz="35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18</a:t>
            </a:fld>
            <a:endParaRPr lang="ca-ES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13E6A2E-8E68-CE48-BDC4-0443C8EA00CF}"/>
              </a:ext>
            </a:extLst>
          </p:cNvPr>
          <p:cNvSpPr txBox="1">
            <a:spLocks/>
          </p:cNvSpPr>
          <p:nvPr/>
        </p:nvSpPr>
        <p:spPr>
          <a:xfrm>
            <a:off x="457200" y="1346070"/>
            <a:ext cx="8229600" cy="53232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1827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0801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a-ES" dirty="0"/>
              <a:t>1. </a:t>
            </a:r>
            <a:r>
              <a:rPr lang="es-ES" dirty="0"/>
              <a:t>INTRODUCCIÓ</a:t>
            </a:r>
            <a:endParaRPr lang="ca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2</a:t>
            </a:fld>
            <a:endParaRPr lang="ca-ES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6CDB02B-600D-FF4B-8D9F-53F1E50898F6}"/>
              </a:ext>
            </a:extLst>
          </p:cNvPr>
          <p:cNvSpPr txBox="1">
            <a:spLocks/>
          </p:cNvSpPr>
          <p:nvPr/>
        </p:nvSpPr>
        <p:spPr>
          <a:xfrm>
            <a:off x="899592" y="1941809"/>
            <a:ext cx="7488831" cy="3791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3000" b="1" dirty="0">
                <a:solidFill>
                  <a:schemeClr val="accent6">
                    <a:lumMod val="75000"/>
                  </a:schemeClr>
                </a:solidFill>
              </a:rPr>
              <a:t>APARELL EXCRETOR:</a:t>
            </a:r>
          </a:p>
          <a:p>
            <a:r>
              <a:rPr lang="ca-ES" sz="2800" dirty="0">
                <a:solidFill>
                  <a:schemeClr val="tx1"/>
                </a:solidFill>
              </a:rPr>
              <a:t>És l’aparell que elimina substàncies tòxiques del cos i que recull la sang.</a:t>
            </a:r>
          </a:p>
          <a:p>
            <a:endParaRPr lang="ca-ES" sz="3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a-ES" sz="3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a-ES" dirty="0"/>
          </a:p>
          <a:p>
            <a:endParaRPr lang="ca-ES" dirty="0"/>
          </a:p>
          <a:p>
            <a:endParaRPr lang="ca-ES" sz="2800" dirty="0"/>
          </a:p>
          <a:p>
            <a:pPr lvl="1"/>
            <a:endParaRPr lang="ca-ES" dirty="0"/>
          </a:p>
          <a:p>
            <a:endParaRPr lang="ca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434660-324E-F44E-BE84-CF20EC6E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18" y="3459644"/>
            <a:ext cx="2798564" cy="21828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10D87A-A064-E84F-9ECC-E5510AFA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8263" y="3015676"/>
            <a:ext cx="1327553" cy="271758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1285609-8AA9-3549-A48A-8219C172802E}"/>
              </a:ext>
            </a:extLst>
          </p:cNvPr>
          <p:cNvSpPr/>
          <p:nvPr/>
        </p:nvSpPr>
        <p:spPr>
          <a:xfrm>
            <a:off x="1588264" y="5763948"/>
            <a:ext cx="548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>
                <a:solidFill>
                  <a:schemeClr val="accent6">
                    <a:lumMod val="75000"/>
                  </a:schemeClr>
                </a:solidFill>
              </a:rPr>
              <a:t>APARELL URINARI                  PELL (suor) 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F85C4E0F-8A36-A046-9988-3484A11412BF}"/>
              </a:ext>
            </a:extLst>
          </p:cNvPr>
          <p:cNvSpPr txBox="1">
            <a:spLocks/>
          </p:cNvSpPr>
          <p:nvPr/>
        </p:nvSpPr>
        <p:spPr>
          <a:xfrm>
            <a:off x="755576" y="1700808"/>
            <a:ext cx="7772400" cy="465554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0801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a-ES" dirty="0"/>
              <a:t>1. </a:t>
            </a:r>
            <a:r>
              <a:rPr lang="es-ES" dirty="0"/>
              <a:t>INTRODUCCIÓ</a:t>
            </a:r>
            <a:endParaRPr lang="ca-ES" dirty="0"/>
          </a:p>
        </p:txBody>
      </p:sp>
      <p:pic>
        <p:nvPicPr>
          <p:cNvPr id="2050" name="Picture 2" descr="http://s3.thingpic.com/images/Uh/KPEZhqQMy5PH1EzEkxdBNvZD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4629"/>
          <a:stretch/>
        </p:blipFill>
        <p:spPr bwMode="auto">
          <a:xfrm>
            <a:off x="755576" y="2190080"/>
            <a:ext cx="7776864" cy="3759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44008" y="5589240"/>
            <a:ext cx="936104" cy="35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Uretra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55976" y="5162871"/>
            <a:ext cx="1656184" cy="35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Bufeta urinària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99992" y="3933056"/>
            <a:ext cx="936104" cy="35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Urèter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99992" y="3595340"/>
            <a:ext cx="936104" cy="354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Ronyó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685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Funció:</a:t>
            </a:r>
          </a:p>
          <a:p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339751" y="5198771"/>
            <a:ext cx="194421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 b="1" dirty="0">
                <a:solidFill>
                  <a:srgbClr val="FF0000"/>
                </a:solidFill>
              </a:rPr>
              <a:t>    Neteja la sang </a:t>
            </a:r>
          </a:p>
        </p:txBody>
      </p:sp>
      <p:pic>
        <p:nvPicPr>
          <p:cNvPr id="3074" name="Picture 2" descr="http://nefrocruces.files.wordpress.com/2012/10/calcio-y-hues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48" y="3993152"/>
            <a:ext cx="1052736" cy="152061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qax.wikispaces.com/file/view/lo_que_hacen_los_ri%C3%B1ones_sanos.jpg/54228242/lo_que_hacen_los_ri%C3%B1ones_san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9" t="27941" b="44118"/>
          <a:stretch/>
        </p:blipFill>
        <p:spPr bwMode="auto">
          <a:xfrm>
            <a:off x="6812632" y="2201422"/>
            <a:ext cx="1512168" cy="117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45994" y="5591033"/>
            <a:ext cx="180020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FF0000"/>
                </a:solidFill>
              </a:rPr>
              <a:t>Controla la </a:t>
            </a:r>
            <a:r>
              <a:rPr lang="ca-ES" b="1" dirty="0" smtClean="0">
                <a:solidFill>
                  <a:srgbClr val="FF0000"/>
                </a:solidFill>
              </a:rPr>
              <a:t>TA (eliminant aigua i sals)</a:t>
            </a:r>
            <a:endParaRPr lang="ca-ES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654352" y="5591033"/>
            <a:ext cx="4032448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Participa en la formació de la vit. D </a:t>
            </a:r>
            <a:r>
              <a:rPr lang="ca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ca-ES" b="1" dirty="0" smtClean="0">
                <a:solidFill>
                  <a:srgbClr val="FF0000"/>
                </a:solidFill>
              </a:rPr>
              <a:t>Regula </a:t>
            </a:r>
            <a:r>
              <a:rPr lang="ca-ES" b="1" dirty="0">
                <a:solidFill>
                  <a:srgbClr val="FF0000"/>
                </a:solidFill>
              </a:rPr>
              <a:t>absorció </a:t>
            </a:r>
            <a:r>
              <a:rPr lang="ca-ES" b="1" dirty="0" smtClean="0">
                <a:solidFill>
                  <a:srgbClr val="FF0000"/>
                </a:solidFill>
              </a:rPr>
              <a:t>calci </a:t>
            </a:r>
            <a:r>
              <a:rPr lang="ca-E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manteniment dels ossos</a:t>
            </a:r>
            <a:endParaRPr lang="ca-ES" sz="1600" dirty="0">
              <a:solidFill>
                <a:srgbClr val="FF0000"/>
              </a:solidFill>
            </a:endParaRPr>
          </a:p>
        </p:txBody>
      </p:sp>
      <p:pic>
        <p:nvPicPr>
          <p:cNvPr id="3078" name="Picture 6" descr="https://encrypted-tbn2.gstatic.com/images?q=tbn:ANd9GcTYpoaPdbyckfTJJpn60cAAoz72uMTwnk7MuFMUl8RSflw9D6G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9019"/>
            <a:ext cx="1777888" cy="19260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edepap.tv/tv2/wp-content/uploads/anemia-500x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86" y="1600787"/>
            <a:ext cx="1519158" cy="10269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s3.thingpic.com/images/Uh/KPEZhqQMy5PH1EzEkxdBNvZD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3" t="9412" r="6834" b="4629"/>
          <a:stretch/>
        </p:blipFill>
        <p:spPr bwMode="auto">
          <a:xfrm>
            <a:off x="4572000" y="1831833"/>
            <a:ext cx="2141240" cy="37592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6933759" y="2631966"/>
            <a:ext cx="1800201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rgbClr val="FF0000"/>
                </a:solidFill>
              </a:rPr>
              <a:t>Secreció d’eritropoetina</a:t>
            </a:r>
            <a:r>
              <a:rPr lang="ca-ES" sz="2000" b="1" dirty="0">
                <a:solidFill>
                  <a:srgbClr val="FF0000"/>
                </a:solidFill>
              </a:rPr>
              <a:t>. </a:t>
            </a:r>
            <a:r>
              <a:rPr lang="ca-ES" sz="1700" i="1" dirty="0">
                <a:solidFill>
                  <a:srgbClr val="FF0000"/>
                </a:solidFill>
              </a:rPr>
              <a:t>Síntesi eritròcits</a:t>
            </a:r>
            <a:endParaRPr lang="ca-ES" sz="1700" i="1" dirty="0"/>
          </a:p>
        </p:txBody>
      </p:sp>
      <p:sp>
        <p:nvSpPr>
          <p:cNvPr id="8" name="AutoShape 8" descr="Resultado de imagen de limpiar sang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10" descr="Resultado de imagen de limpiar sang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12" descr="Resultado de imagen de limpiar sang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14" descr="data:image/jpeg;base64,/9j/4AAQSkZJRgABAQAAAQABAAD/2wCEAAkGBxQTEhUUEhQWFhUXGBoaFxgVGBcUFxwYFxcWFhgXGBcYHSggGBolGxcaITEiJSkrLi4uFx8zODMsNygtLiwBCgoKDg0OGxAQGywkHyUsLSwsLCw0LCwsLCwsLCwsLCwsLCwsLCwsLCwsLCwsLCwsLCwsLCwsLCwsLCwsLCwsLP/AABEIALgBEgMBIgACEQEDEQH/xAAbAAACAgMBAAAAAAAAAAAAAAAEBQMGAAECB//EADoQAAIBAwMCBAQFAwMEAgMAAAECEQADIQQSMQVBIlFhcQYTMoFCkaGxwdHh8BQjUgczcoJikhZDsv/EABoBAAIDAQEAAAAAAAAAAAAAAAIDAQQFAAb/xAAyEQACAgIBAwIFAgMJAAAAAAAAAQIRAyExBBJBIlETMmFxodHwQrHxBRQVM1JicoGR/9oADAMBAAIRAxEAPwB98UdUfX6gWLP/AGUPsHbux/8AiO350P17XpprX+msHH/7GHLN/QVIF/0djMfNuD/6qf5NUXqOrJNY+bI1/wAn+F7Hr+nwQjFJfLHj6v3/AH+hDqtQWNDVoV0BSYxofKVmgtdha7QVIFpiQBFMVNZtljj7nsPepdH083Gxhe5MAfrVu6L0+yih3IVD3YZYDJle3vTceNyYnNmjBAHTPhsuARkkSGkQBPke/wDSrl0/pIQALHYuRwSJ5HFEabTA7WEEKAFNvBYH6ZA5YzzRuk1KEPO6QTu3DxTOZArRx44xMXP1M5/YS9XsfMtlFUTAcQ048scGO1Uqzr766i3cuBrrWoCi5LDaDgD2nFehrrbaGUCkbgpUBp8UQZHn5elS6e5buFzsUbTG4iO3Pi8jifSulDufJ2PP2JpxtCXQ23uPcusgQ3WBC4gcASD/AOP5mjbtw7A6OQeAYkSWwG7ROJ8uK71YaWcbJ2+AAQc/8h5z+dYGbcgIEbfESAQG5AUcyM/aiSoByvZHo/8AcuFncOFIXxSu153YAHH0/VOc13rdYircC7QRAYoN52k+J9ggsw/mu7dtJYAMN3iJO58kELkzwBgClXSOmOjqzLaUWwVLpILiBm52nEz612zkk9sbdE1DvaBc+ImJgruA4IU8VpXFx2DKfAV7yCc7TgxI8jUTa6D8sqxydpKnYTkwGOJj7e1EW32bQZIwB3PYeI+vnUoBrdklshUJMKF5JMCOd0ntmidOysu7BWJlSCrAd/I8UDqQhU7mYDByA0ZBGMggETkV1ZdLaBVkhWmfMnxHwqPOpBatAXVulXTcN6w9td6BWDrI2yD4ZBzgflXN3pjLaW1aKuwGTv2bSTLELBkEYjtU3S7FwMzXwFncBDE7iWLKzA4BAMeooXpWmuI63NQLdoW9wLBjLksTkTHehoam0qvj8liseC1lphR4vPEVDp3Rp8RkQDIiPLHfFA9R19obWBZ/mEqqrLTEcIO4Imeak0euLgkc7vxSSWBHMjBnsaK1wL7XVk+o0ltsjyjz9/vVU618MoZNsw2eOOCePtV4tsYbIls7jGDwIA4pHe0LlfG+64SSIlVHJjbJxBigyQUltDcGaUHyea37LI21hBFQlavPV+jbwBgEmFkiZ/fmqXqtOyMQ32PY1nZcbgzdwZ1kX1IytcMtTIc10wpRYBgKltvFaK1qgkrJToc6XVFhtMVpL9zSX1vWsMp47MvdT6Gldi4RT62ReSPxAfpXQb48+CckVJb4fJfbHx7oiqlrhUkAlSrEgkZBIEY4rK8sbR+lZVr+/ZfZGX/g2L/U/wAfoEfEvVTcdiTz28vSq0TOal1d3cahFUlbfc/JpypLtXCNgVsCtrUtlKakLO7a4mptPZLmBxPPvXFq2WMD/BVv6JoCyFU8CtAMgEumCe0jIFOxw7mJy5FjVsZdL+H1VFLiQYmSQBJwY9+/kDRfUtRasOjNb+Za2kFZyeRIJ5p1pbW1AmGIUeXBkc/5xUOt01t02tAwYjEx5fn+laKhS0YbzOU7lwIeiOSQreEOoZdrThvEhx3H9aeaPproCS0HEMvPeS08k0u0HR1sndIjkCIP3onq3WNgQchyylhthTBCzuwBu5J7A1MdLZGR90vQTtYW2o2hBlt0jJBmYPYg1Xr2ru/O2lSjo/hIUkXEZpO9pgbRx7mjNDrz8pWdR8wBvCp2qYxuHkD50G/VB9Vxszx+ZH9+aFtMOEWm72PGv7i5cBQCNu4iDAmTHaaH0uoC2wXJK+cTJmI7yM+fahNHrreWLCFkwCsyR698UFrNWbm7xABVGwGRO4Zg8YjvzNS5HRxN6Dl6sisQjQRgZBxMxkHHOKL02sDydpCkyeVgyM4z/GDVc0l+2lkp8nfcfcHa4Pp/4G2RkEd6adNsFkC/iiCRBIjPfjtmhjJsZPGkG3UVpYIFYQJJORjKxImO8A4qTVXDIKkRENliT7dhEfrQ3yQDsLTmdpcg7dw8E8/fB5pMrqzN826yhGUBFBLMskMQeAQM55qXKgI47Djq2BgWmIWSzLIXaMsFnkAMJGaK6cxnkmTIkk4JBAJ5Ix+tLHQPIDs6IW2SYBB5JHae9Nuh6UM5YjiPafT0oVIOcUkH6jW+L6HKtAknwg9pzJAIGfWl/VbD3QhUIWtuCVYgqwngxyCRwY71ZRaQiDVXvaQi+45xgcAgZH5E+nNFKXuIhSf2AGWAHBNsi6dtyyD8tHKjwL7jPPeu31T27V029zLbYfNuyAxZmxIYzz/FC2NNdtF13AW2EOW4AJHi28hscxQeu6e+4lQWVsgiYM8T/egt1otqMW9ss+j6qYYujB1AlI8Wc5Xv5zR+kvFi0iCCAWPfA4EnzpX0jT3B4rxJfaFG7kKv0j3z3phYuZ4IzBnEnAx5/emxbKk0k3Rz1Pp/zFgbQfwSDEjvjtz+dJ9Z075i/LcCVjI+njiOzRP2FWi4JWRAgYxLQSGZR3kgRQ2oKKyttJcie/idYWAB4d0E58pqJwTCxZpR4PMdXpWtnPB4PauVGKvfV+im5hiCQGwsBjLSGPqCY9qpOq0rW2KN24PmP87Vn5MTg/obfT9RHKvqQGoyKmC1yy0hlogAijun6kowNCutbFBJeUFH2ZagLRzAznvW6ry3mjvWVPx/oR8D/cV01sVgFdgVIswCiVECorS0d07SG68ASBn+1FFWyJNJbG3wzpBu3Mu5sEIZEqDnI4q9aJG2LO1QTAAwwAYER9sHzoX4e05S2AwDPwCvYeU8frT+7sRN5jCydoLQT3gZ8+1amLH2xMHqs/fOjVm8mYAGYMiM+XvQt26rrLAOJG0LnBwcjtyaA1bO6CH+QCu5G4eQQZPlAORPcUP0qEQWwWYi4VMAwGJkmZI2gHmeDTLK6x6sLS/cNx9ygWlXwAHkD8QPqDx2xQX+tAWAABEwMgCScdpjP3ph1pAiIoH1xPn5wfT09aq2qFtrjLduFFVCwC/ifgKD2oZOh2KKlsl0dm7q7pSwomDuc/SoPme58oq/fD3wpZ0ygkC5d/FccSfUKD9Iqb4PsoukslE2bkBYdySMsfOeadV0Y+StnzybcVpFJ/6gdRWygs20UNdB3EAAhB2+5/Y1VbCEfLcBGicOAynBGR5j19KvXVfhNdRqjevOSgVQEXBwSTJ8s9qp/wATaBbN9ksk/LEYJwpYTE+VDNPktdLODSgueWC6RrO511AeY8DIYiAYEd5MZqTT6lraKZMxx9+Zoi/dVRgEkJ4iVMqDtCsSOP70LqyrYDAkZxQcFjUuUdL1GSWJgzuzEbo27oPOMVhsJcO6D6kEZ9eMU7+DtBaYfM+WXuISGBjYvcNnnFZ8S3Uu6hbelA3ti4yjw+nHcCZoq1bFPIlk7Yr/ALBek9LN0QPCgIlonOZVfP1p5oumi0GVSTnJaJyB5Uy0OmW2qovCiB6+ZPqTQ965Dt7/AMChlpCnNts2RiNo9+9BX0i4hP8Ayg/+wj94or5meP1pb1PUgFd0wGBwY70EpaBithfVOnbgSuD/AJg+lJtFfwRcIABjMYIHGOcCrKzyMcUh11ja28Cf+Q8x/UUcZUyVxTO7d1Z+gqC0ZEkkwJ9vX0FFKu2FJk847Akx9h/FDf6XcqsriCfY+EiAY8iBUtpPlsceJuWM5zuO1ZwBM/enoB14GIcCO2e/fHPpWzqogE5PHEngk/YZ+9Lluc7csWEzifM57ZPFd6kAuPD4sruUeICDjceO1FYvtCdPbJn5jBsgQJA4z7zzHY1VvinpJj8O5RIA5KndHOTx+lOes6//AEy2trFdx2FiDcCQs5UZYmAPua307WnU297BQVO0md04kBSMdxPsaVNKS7WWMM5Y33rg8y3euR2/ea6pt8S9PNq5MABs4yJ/mlQrMnFxdM9FjmpxUkaK1w1duK4agGG6ysmsoKQViYV2BWBa6QUbQlEijtVx+HOmsFVlYKJ8bd/WD2iqx0+2GcE8Lk16Z0q00WyCoQAlgJDHHBBwPerfTQt2UetyuMaQforARPDJDZJaCST3Nd/MeWO3bEQWPOMwBNC6Z7ouP8wjZt8KqSxJWZb07Y4qO/1NRbLksCZ2KV8UKYJ8REkgzHNXk6RjNNv3I7unVme41uXyFUtuxEE7ZiefWKJ6ZZRUM+AoobYvnHGeeDRjaIXEkkgn6SuGGZ7e1LbrlWG0hx3gyAACPzrqo5PuVHHXZZEYEHvHJEwYMHGJzniq10/Qi9rrVsiVJBPfCyxn8v1qfrOsHzGCAkxnyEDmB6U7/wCnXTv+5qHBJEhZHaJMftS36pUWv8rE3+9noKLAiuq81/8AzHWMS6rb2cgFe0xzPNXD4Z6+uqQ423F+tJn2I8waNSTM/J084LuYZ1Lqa2hHLnhRz7nyFec9V6Pfdmuk72dpIGD6ADvHFXDXxdvFhEL4QR3PfPcTj7V09wW13RLHCilTdsf09w3Hlir4f+HysvqACzqF2HxAAZ8XacD2isu/Dqm5DyUBm2AAsDJZC3cSSf5o+/uiS5kiTHhAntXfTdXvOxjJGQe5B/pUWuBrlNtysyxoUtDYkgTujcSJPn5/eh+lMGvOiABbYExgbmz27wP1o5Bl3Pc49hj95pT8INjUueTdb8hxQyk+5IlL0SfnX5Hy/VPaKE1IHzG+37CilyBQ14+M/b9qKW0J4ZGyCOc+1JOrjxDJXIEjJyYj78U+c4qu9YueJcx4lEjyJAP6Uua0Mg9j1XAAFcai2CK1p2DRtEjzohk+1StkN0Ib9prbbkHPI9RwR5Gt6abgJdt3bsWgk+ExwfPzpjq+DVR6P1If6m9zPhWR9ILTBYeUgCfWmxlTpnJNosJxJEZwOPz9YrrSgj6juJmT6kk/yI9q1etKw3I6+GdwBwTAEGeCKk0bhmMmIB/Smi3wShwVa2ybgI+qPFxn0rvTJbhYCjbO3aMAjBjGMz+RqcIGICghZnxgjI7+o4rr5ScACOYwByeB5UVAWV3qpGrtusEFB3mQ25l2nzwoOOzCqIqEEg8iRFem9a0112BskRABBJG0hwS8DDSsiDxiKpPxJoNl7d/y596o9TD+I2P7Pyr5P/BWwqNq5u3TujtXRqlas1qI5rdZtrKjR1MVg1KgxUcV2wOIohfgtXwbpATJAJPEicecVckU3AFQwqsu4sD4wImOOeDIqsdE1q2rJ/C8EKWBKkgTtJBGyfP0q3dKvNctW2NsoGUFhnEdvvWlhSUaMTrJPvcglLBLgREzETtECfF95qRrtp9wBU7cGOARMn04I+1K9b1UWZUC4QNpLBZW2HO1SSc5g5o5Vt2U3AgExO4kjkkwJ8IlifISafZQcWc6fXt4wRt4A7yD7j9ar+ucKDtwDk5P5Z9hTkgEG4Adrn2PlDevtSLr6whj/M0M+B+JLuGHS79jRWEv3B8y9fEgcwvMeg4mlV74nvvcksUtwRstwAAQR96mt9QtJ07YNrXWZhBEkSefTEUH/oFt6f5l3eHcxbHAgZJbuZpUm/BYhCNtzW7r+gNY1e1IGJwccxP9f0ph8PXXN8tbYr4YeO47D/PKmnwf8MLeUX7uUyFT/kQYk+kzimi6W2l0rZUKq+HHcjkk98mPtUU6tnZc8LcEth+mtBVobWN/uJ5Ks/cgmiLzwtRaiN/oQP6fxQtlfH7kF5pQR5UH0XF/PeQPuCf4o3W6WBny/ellkbL9ryL/ALgiuk9oOO09lo1I8P2pH0O3tt6j/wBz94JqwXMilabba3o/4lv0qZrdg45elr7B4EY+1CXT4m+37CilbNLt0sfc/vUsCiRjVd66iG2zXMKpBJzwCD2qwrZZuAaW6zSydpGJzQSWglSGmnZdoI4jEeVc3blD6C4dkHkYP2/tWXGolwD5B9fehD7V5l0u6f8AVyPxXdhnjxSM+xg/YVfer3YQiqJ01IuKcT86f0Yz+lR5GRPQrGkVVubi0ESxJncePqGYAjPrUbXNotlFPj2iPxqJniIj3oHpt+4DDBjKgRumWBMspJwpAFNMiXKgBZLHzido9TkfrVhbQEk097GV52FoEghjEgeLG6CADxjv6mqh1Xq+ou3/AJGmBJE4XliAST+U096q7wr2sgN/ujdtLDaRySIAMH7VTuqaa5aufNVonIZCRyMwR70ORsZ00E3uvoOOhdYuSqu04GQeIP0tPB5xU/xjpiy71zEM2eJwYH2HpzSb4c3ksoXwsVJePpKhwInk+P8ASrBrwGVtu0gKysRuLSAfBtHqZ+9L+aFMeqx5k0UDVcyK2JPNdMmINYixWW07N5PRkVldVldR1ik0VaWWVfMihQM0w6Xbm6tNjtleTpHqHw9YXYF5EZLCMg5AnkCeabMpEqGaDwSOMzFKOg2SqBmlmEkZzEzGfYVrSdRe85bxKqgAgqRJKmRnIIJz7CtaLpI85kTcmxV1XqBL3G2W3OnKhw0q7JzvmYI3ds0zF8ukrifScESR6HNQdS09l/8Ac+WruB3O32mefOKG1F0KCWxMkxjn29MUO0MSUkkkbLDAJbwGZImY2xtI4OIMes0P1hSLflI498k++aj02tFxtqLJ5k4UdpJJxUeu1hRijAN6zuH2J/KgbVDowakgr4F6QL103GEpb8+C3YfzTH/qTdXdaQfUASR6Hj+ab/BGlaxpne6NodjcA7hdoifyqtfGt5buoDWzuQKF3AeEGTIn71LVQFxm59RfhDf4S1HytCSGO43W2jtMAD7AeKidEke9Rqq+FU+i2Nqx6ct7sc/lRmnShfFC2/U5e5zrGxzUVhtyIZ7R/wDViP2is181D0r6WU8q8/ZlH8qaU+RseAvUsSsTkY9YpHqkO62fJ1P5MD+1WVFBVgY4mT5ikOvtiDA4qJLyDBqy0Piq78T6j5dq4Ry6hfsWAJ/I/pTjp2qF20rTzhv/ACGD+1K/iHTb7LAdpo8u46Cwqp0xno3kj2FA2WkT96k6Zfm2HH/Ex/FcosYqfAGTTJU1TLwanv2g43r/AOw8qENS6a8V4+9SvZgP3QPZG1j5Hn38/wDPKoNS9E3GoO+cGookR9Yu4qudMAS6CwnMgeeGH8096kO1JOoWwHtHjxD+tD5GR9iyLell2tI/FuI5AII88Y/Wi9XeCsojkFh27ZM+vaqva1WRxG6IAlgRxzyCB29jTJepbkAP1TjkSF7x5RTlIKWJ2N9FdDSHiCMzkcZ5+9R6jT7SxtQ8iArZAIA2wgGBSy5qMR3I498UHqbrFoWZ4Ecz9qlyOjjd2WBGuIFLAQFJYAGZHAQeVZqNYiLljN1mhTtULFvcQSO8Djkk0w+GrX+0w1DGY8I5PqfOpL/TUdJaYU/TAaG7NxU060K70pbPNtWf9xsZmfzqFqP63Z232HtH5ftQJrKmqbPSY5XFM5msrVbpY0WpTP4f3fOXbE9t3FK7VN+gW91w+IKQJzILHcPCpAOfen4+UVMnys9Q0jkKvqxBOIxIEntmKj1ZMwO/IA7R3M+tdhWa0FHhMc8+ICe3lzUiCCCTuLKATwDjMjt5zWoecfNkNrpm9Rv488GI7knAqs9f05mRMLgjn745q2Hb8spyB+H7e+cwagTTBjLhQIgBZkwvAnvUSjaDx5HF2UfT6pjAJJCjgCMD29+aYWtQgdWORmRA7oV4Hqacv0o2puWxtJEZUEQRnnvmhU6Mr6Ysg/3bRO8T9SchgPT+DSu1ot/FhL+Q++D9Ub+meyxgqNsjnawgH7UT1zQGzpVtoJtqBvPBkGdxHcE0p+BtG3zPmBgFggrPiPl4fKauXU7G+zcT/kjD7xj9aYtxKGaXZl1xyUbpd47oPBAI/Y08tvFVfSt4LT+6n70+s3eKUhzCNUkjwn8/7Ur0odNQCY2uNpIP4hxj86eoAVMClPUbflyMj0IyKCcSIS8DzS6be0dgPKaSay3BZfennTNZ/thwMEeId/tQPWSrNuWiaXaBGT76YB8LooW8B9QO4jzBGD+YP5UxuiVYeYP7Ul6e/wArUIfwvKH35H7frTV3Y7l2HEwcAGOINAn6SylbsG6KpXSw2GBIz/54/SKLIqBVK27jEzudT6CFRSJ75BqS280UeEJy/ObNczUqjzrm96UZCZDeahL5xRTeVD3lxUMlCLXLmq71i5BU+TCrV1G3FU/rGT+ZpbGRezTXlye5rY1p/Dig7NliCwB2ggFuwLcSe1Y4I/zmu2XtBtnVtOMk/c1Y+jaIowuv9fYeX9zRdnptlLfywsXbZXc5ElnaNyg/hAkge01Lp9SrjbElYkxtMA7hk8rE59KfGNclPJl7l6UONRpQArBTB+rxfTxDA8n2qPRdTtF2VHVnX61Uk981Lr9dbsl2ZwE2iQRxzx6kkGlnQ7enuS1m4WXIGACisSxHEnxExM0xveitFXG2Vn4jE3A3nPlIg8GOKUMR2p98V2QpUCe/IAYc4Mc880hcZrMzL1s9F0zvGjmsrdapJYFNtopt8Pgl3/2hcOwxJYbePGNvl60rtjNOOgf99RyGwRxjy9qbjWytkfpZ6FprN4JaCE/UNzEgjb+IERkkcEcUA+uum+N7D5aki4GQp8sidpD8OCIzPc06PU0s2k2D5jk7QqQZMcUDpOsLqmew6NbuKTvRj5YIkcjP61pa4swd7bWg5SFPg4keXEeZ8v5ooKEAWCzQWk8HPHvSnSC4N/zQflwAoIUGfpZVgwVmIJ7c1N0/WC5gDgsG3CDPt58UaYuUQfqV64ynexAnCocnE4wZM9o7UH07WBWt3Z3AHPqp8LAj7mjupaJHbwXdroQ2DkECJ/g0L/pNvhadzk91nJyYGMk9qCV2Ni49tB7dFu27pCISJlSOImRntzTnrt9mKWyCvBbuP7xmg9J1nUQF8BjG4qQfuJijN73GDOACBGPzqNLgX6nJOVaKt8oKrp3S4fymR+hplo3kUP1BIvXI7kH81WpNHwKX5DfA0096DUfU0iSOKhBqe6wZY71PgGt2R9I1JW0s95n7EwaL1lgBZmJAMH7zQFwBQAOAKj1WpO3JOOBQLXIVW7Qs6vd2oYMMCCvvOKk6JqTfQMGMtljBx/8AFfM0p6sTsk8yI9M1D8F9UUIUH1AkGewBM4oPI+PBdGt/7bp5Ief+WWH7UPpLsgGs6hqiqKoyxiT+9A9PubSUPKn9OR+hpi0JyK9jxa1eWorVyakJmiAQMFzW7yYqciuGFQShLr1xVP6ksOD6x+dXnXpVS6vp5BNLkGhDoTBIzBOROMfvRjrOZ+mDJ9PSgdO0if8AJploEG4F9xXgx6g+f5/aiRcb1ZadN1QsdxEFpLRwzEwfYzU3StOr3iFAAnMDlvxGfUGPsaSqwA8EnyLRx2x+VWLoN6SfCeORziTz5cU+LspTXanRF8W2/nHZbgMpDqxHhJXAEgQcmPtXHw7o3W9N7bvcSflg7SQxZnY8BiTwIGK7t6W5utKUWA25sk92MHMyPARgjz7U0s6Yh/mlwtsI0ieJiZM7TESMSNxqa3YPdUe0rPxskXwpnifz9aq93mnfxXqC14E9l/mkbGs7O7kze6RVij9jVZW5rVILQrFE9LubbyEwFwDHHkTUArrypi0xDVo9A02jFwXQ6qgY7f8AbBVVefDtH4ePOmvSOmfLuG/cYNc2hZChBAwS3mxjmk/wxeLIsCRJmO2M47mrGCTaIO475Etg5nsOK0saTVmH1DkpOIl6j8RWZKkkiSNwB2zwQD9/LvRVq0yIseIKM7doJYgFWGQOJ5pEOm3jZOna2zEXd9t9w+WAQA0ryTj9a71mpaWS3cKNYH0uVVGtqAMA5ZyZxxFR3PyT8OPERlqLgV4Aw0kkgmN0NIk7ckZHn50SzgQ0hzIP1YiYx+ZxSS9rDG9slgMdhjha30mwzsCSahyC+Fq2WfpqeIse5JJzweAfbjFMyxYkLgef9KV5xbTvyf3NMzcCoY7CJNC5WL7fIi6iu260EkQJnzzXdgxXPUEgqT3Uc+5k/rWtOQaFES5DFrCa5JxXKtRWCZcahrpmp3yKgRc0JNif4mxbgVVOj6gLqHQQC7IT6qSC4HuJq0fFBlTXnGv1TJqkjyWT9zQvkZDZ6uut+ZfAnCjcak+IAF23UMMBn1XmPcTVR6PrGe4dnLCP7+1d9e60PnC2DKqI/Lzo7RLiXDpes+YoYEfamyV5r0rrIs3gJGy52nAP969F0t6QCO9ShMlTO3aKjNyprqUNszXM5HGoyKp/xE+y258hV0a3iq38SaPejKO4NLkEil6RNsA4OP2FM7PlQ+qEbGHDJ+o5remYdjgkiGyQBGSP84qUWI7ih5oBPhMYyD+4yKsnSriAhS0AeJont2P5VUbd3a6D0E/erDYvBIIIB84n0706DEZYjS/ZW783Y4R7gKhgTvCkQGgnHHI5xQWm6fct2zv+W29iSP8AtLm2VwMjJAJHkTWaO3uvh8sTPMACY3Rjvt49KM62V2H5koVJIgkRgiB3ypj70b4sXC7USidXvTePoI5ntPPegmapAdxJOZJJqNjWVJ27PSQVJIya1XG70rKAZQADUqCRUK0QlMQgsPwbqgGZD6EZiYPA+9XzpZdkYPgqccA7cEBu057V5Rp72xg3l5V6X0PV7reBMLPqTOPcevpV3p5eDL67H/Egm8rEmQCh8WSZ9o7fnSLq7KYYfLljAlZJGVaGzEYz2NWFgdo7GPEAQefwx/nFVfX6gkxDKnI4zyARHCx7ZmnzKeFWxbqrm5lWZIiT6xVo6XaCLP8Ak1SdGSW8816HobKEAOxUR2E0iOy3m9KSDOmrKGQBnmPFnt61MVX8f0rkjzPYfzXNlQrQDO3j1Gf7UHrrx3Bf/Yj9q56QhK2QdT8ZBPdTjyEiKA0DnvTHXt4wOwU/mSJoHRKM1ALD2zXAE0RbWK04ipoGyC5XCrAqQLNdsuK6jitdfyK8z6mwN5jHHFeh/FmpCKTVEtJKsx53fxScg/EthnRNabKO34yI9h5ClV5y5JJyakDVJat1DY9RIvlcelekfBPVt6BWPiXB/g/eqEqTRvTNSbNwOPuB5VMZUyMmK4ns9pAymhStQdE6juAM0y1NvuODVgocMiCx3/z0pV1CwIPrTIUPdHnQMJHm/V0KEp2klfv9Q/mo9M2RgGeT6U9+KtFK7hyM1V9TuCqUPhP5g+VAnRYg/AR1XVkPCnPc/ai/h3VFrsXGJEY9xxSyx05yJ2mCJBbEjiRPNPfhjopd3djsW2oPYyWYKB+tMjbYU3FRdl1s3F2xbubVQD/cInc5MgA9z+GKT/G2shVQE5iQY8iTxUuq07WSABuQmHDZVdhZleB3LACe0zVT691A3LxzO3H9f1/aiz5O2NA9Fh7sil4QIHkVwWrjfWi1ZjZvJG5rK5msoSQMCpkeoFrsU0QTVbPhHqY+hzxj1IgwPaqepqXT6oo4ZeRTMeTtdisuNZIuJ6rdvAIx/wCI8QUE8CTHniqp1i4pQvbgArgjuO2O2KZaC5/qrfaIEjtumZxHiEVJqdAptFwBtJiIgwPD/Wrz9S0ZMUsct8lQsXYiOa9C6fdDKp8wP1FUDXaM2jJ+mcH+DVh+F+oggITkZX27ilx06Y/Mu6NougTxNHoP8/KlbXt11h5Ecccefv8ArTI3cgiMwf60A1oKMmD5nz96llZEfUuWHcL+5P8ASg9CaM04k3Jg8D0wP7mhul2MkDsSPsDQkDZmxUJcGh9bf7CorVztUgUGgiodTcABNbUEiq38VdU+WhA5PFSzkVX4m1nzb20ZVcn37Cl0wh9TUht49Tkn1NQDgj1qtNl3EqIbduTRAHYVzHYUZpbOKBbH8HNu2TxRC6aitLapjp9LNGkBKRL8Naw2zsPuKvuk1kiDXn1zTEZXmZB9u1P+i9QDjmCMEeRFPiylljuyyXUoa4K6t3cc11RNCk6FOvsSDNUrXaTYxUjwsfyNeiXrVIuraAODS2hikI7cMG3M21UG0nxZWIWBkQBH61YfhbUEW3uABZEQcnJgR5yfP0qoG49olQYbsTx6H+tWe5rVW2GDANADRBU5JnaeM9/Wn45Xs6abVCnVdab5VwsgR3biWmQSoDSBkBQ2CR4h51XSam6n1A3rhYnAPh/r/nlUE1Qzz7mbXS4uyJqa6iowa63VWLh3NZUdZXdyOIbgitA1lZRw3GxM1UjqtTWVlSdQ16D1I22KNGx4mSQPvEGKt9vTt8q0llm2yCfECsFvpYNJIzAg4isrKu9O7tGd1qUakibXm2u3521S0hQ2ZAMAx2BmguldLtWrji4u8wCh3NbgiSQI5mY+1ZWVYfP2KSvsW+S1aO+jqNhbB4aNw7EHtXPV9Wi2TIywhAYyeJjsBWVlDLgCt0J9PqGCBEwe59/5plpbO1ftWVlKRLAxaLXKaWdD7VlZRxAyOjjqTi2pnBivLOqan514nlU//r+1ZWUMw8SsFehrozNZWUhlk3p8mnektYNZWV0UOu4huls+lMoCiTWVlNitWJlzQG95nOBC+vJ9q51Stbi7bEFfrA7jz9x+orKyiSFz2WHpXURcUGeaaK/et1lShFEm6aHvWpFZWVLIRWetdO3jjNVbql24F2kmBg+3YRWVlKl5LGF+pC621T7qysqjM3IGga6FZWUD0hq2Ei3WVlZS6G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8" name="Picture 16" descr="http://hogartotal.imujer.com/sites/default/files/styles/primera/public/hogartotal/Como-quitar-manchas-de-sangre-de-la-ropa-1.jpg?itok=5bVR39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76" y="3838861"/>
            <a:ext cx="1837308" cy="13762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483768" y="1988840"/>
            <a:ext cx="18002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000" b="1" u="sng" dirty="0">
                <a:solidFill>
                  <a:srgbClr val="FF0000"/>
                </a:solidFill>
              </a:rPr>
              <a:t>HOMEÒSTASI</a:t>
            </a:r>
          </a:p>
          <a:p>
            <a:r>
              <a:rPr lang="ca-ES" sz="2000" b="1" dirty="0">
                <a:solidFill>
                  <a:srgbClr val="FF0000"/>
                </a:solidFill>
              </a:rPr>
              <a:t>(</a:t>
            </a:r>
            <a:r>
              <a:rPr lang="ca-ES" sz="2000" b="1" dirty="0" err="1">
                <a:solidFill>
                  <a:srgbClr val="FF0000"/>
                </a:solidFill>
              </a:rPr>
              <a:t>Formaci</a:t>
            </a:r>
            <a:r>
              <a:rPr lang="es-ES" sz="2000" b="1" dirty="0" err="1">
                <a:solidFill>
                  <a:srgbClr val="FF0000"/>
                </a:solidFill>
              </a:rPr>
              <a:t>ó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es-ES" sz="2000" b="1" dirty="0">
                <a:solidFill>
                  <a:srgbClr val="FF0000"/>
                </a:solidFill>
              </a:rPr>
              <a:t>i </a:t>
            </a:r>
            <a:r>
              <a:rPr lang="es-ES" sz="2000" b="1" dirty="0" err="1">
                <a:solidFill>
                  <a:srgbClr val="FF0000"/>
                </a:solidFill>
              </a:rPr>
              <a:t>expulsió</a:t>
            </a:r>
            <a:r>
              <a:rPr lang="es-ES" sz="2000" b="1" dirty="0">
                <a:solidFill>
                  <a:srgbClr val="FF0000"/>
                </a:solidFill>
              </a:rPr>
              <a:t> orina)</a:t>
            </a:r>
            <a:endParaRPr lang="ca-ES" sz="2000" b="1" dirty="0">
              <a:solidFill>
                <a:srgbClr val="FF0000"/>
              </a:solidFill>
            </a:endParaRPr>
          </a:p>
        </p:txBody>
      </p:sp>
      <p:pic>
        <p:nvPicPr>
          <p:cNvPr id="3090" name="Picture 18" descr="http://alimentosparacurar.com/!sitios/!AlimentosParaCurar/ilustraciones/hipertension_remedio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t="18941" r="7731" b="6289"/>
          <a:stretch/>
        </p:blipFill>
        <p:spPr bwMode="auto">
          <a:xfrm>
            <a:off x="612775" y="4392645"/>
            <a:ext cx="1711325" cy="11120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Flecha izquierda"/>
          <p:cNvSpPr/>
          <p:nvPr/>
        </p:nvSpPr>
        <p:spPr>
          <a:xfrm rot="1385645">
            <a:off x="3674860" y="2705176"/>
            <a:ext cx="1098674" cy="26122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29 Flecha izquierda"/>
          <p:cNvSpPr/>
          <p:nvPr/>
        </p:nvSpPr>
        <p:spPr>
          <a:xfrm rot="18569169">
            <a:off x="3950655" y="3859768"/>
            <a:ext cx="1098674" cy="228012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31 Flecha izquierda"/>
          <p:cNvSpPr/>
          <p:nvPr/>
        </p:nvSpPr>
        <p:spPr>
          <a:xfrm rot="8153232">
            <a:off x="6365689" y="2577618"/>
            <a:ext cx="635114" cy="28333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32 Flecha izquierda"/>
          <p:cNvSpPr/>
          <p:nvPr/>
        </p:nvSpPr>
        <p:spPr>
          <a:xfrm rot="13270132">
            <a:off x="6458956" y="3675026"/>
            <a:ext cx="635114" cy="283334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30 Flecha izquierda"/>
          <p:cNvSpPr/>
          <p:nvPr/>
        </p:nvSpPr>
        <p:spPr>
          <a:xfrm rot="18569169">
            <a:off x="1690069" y="3775641"/>
            <a:ext cx="1379744" cy="251861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766381" y="3301766"/>
            <a:ext cx="2008943" cy="13993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1 Título"/>
          <p:cNvSpPr>
            <a:spLocks noGrp="1"/>
          </p:cNvSpPr>
          <p:nvPr>
            <p:ph type="title"/>
          </p:nvPr>
        </p:nvSpPr>
        <p:spPr>
          <a:xfrm>
            <a:off x="457200" y="409362"/>
            <a:ext cx="8229600" cy="931406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ca-ES" sz="3500" dirty="0"/>
              <a:t>1. INTRODUCCI</a:t>
            </a:r>
            <a:r>
              <a:rPr lang="es-ES" sz="3500" dirty="0" err="1"/>
              <a:t>Ó</a:t>
            </a:r>
            <a:endParaRPr lang="ca-ES" sz="3500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6330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19256" cy="1080120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ca-ES" dirty="0"/>
              <a:t>2. ELS RONYONS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3319824"/>
            <a:ext cx="2232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Ronyó dret: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Darrere el fetge.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a-ES" dirty="0"/>
              <a:t>En relació amb l’esquerre està situat més baix.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32240" y="339183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Ronyó esquerre:</a:t>
            </a:r>
          </a:p>
          <a:p>
            <a:r>
              <a:rPr lang="ca-ES" dirty="0"/>
              <a:t>Sota el diafragma i melsa.</a:t>
            </a:r>
          </a:p>
          <a:p>
            <a:endParaRPr lang="ca-ES" dirty="0"/>
          </a:p>
          <a:p>
            <a:endParaRPr lang="es-ES" dirty="0"/>
          </a:p>
        </p:txBody>
      </p:sp>
      <p:pic>
        <p:nvPicPr>
          <p:cNvPr id="6" name="3 Imagen" descr="ronyonsposici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546" y="2579727"/>
            <a:ext cx="3960686" cy="2957521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5</a:t>
            </a:fld>
            <a:endParaRPr lang="ca-ES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71408952-65BF-C842-923A-C4C1BF839793}"/>
              </a:ext>
            </a:extLst>
          </p:cNvPr>
          <p:cNvSpPr txBox="1">
            <a:spLocks/>
          </p:cNvSpPr>
          <p:nvPr/>
        </p:nvSpPr>
        <p:spPr>
          <a:xfrm>
            <a:off x="544016" y="1412776"/>
            <a:ext cx="8142784" cy="49435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1338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9362"/>
            <a:ext cx="8229600" cy="931406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ca-ES" sz="3500"/>
              <a:t>2. </a:t>
            </a:r>
            <a:r>
              <a:rPr lang="ca-ES" sz="3500" dirty="0"/>
              <a:t>ELS RONYONS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ca-ES" dirty="0"/>
              <a:t>Forma: Fesol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Pes: 150 g</a:t>
            </a:r>
          </a:p>
          <a:p>
            <a:r>
              <a:rPr lang="ca-ES" dirty="0"/>
              <a:t>Mida: 12 x 6 x 3 cm</a:t>
            </a:r>
          </a:p>
          <a:p>
            <a:pPr marL="0" indent="0">
              <a:buNone/>
            </a:pPr>
            <a:endParaRPr lang="ca-ES" dirty="0"/>
          </a:p>
          <a:p>
            <a:endParaRPr lang="ca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76506" b="64686"/>
          <a:stretch/>
        </p:blipFill>
        <p:spPr bwMode="auto">
          <a:xfrm>
            <a:off x="3923928" y="2132856"/>
            <a:ext cx="2808312" cy="318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>
            <a:off x="4309628" y="2306025"/>
            <a:ext cx="0" cy="2661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491086" y="328397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12 cm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5014249" y="2306025"/>
            <a:ext cx="122413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220072" y="188388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6 cm</a:t>
            </a:r>
          </a:p>
        </p:txBody>
      </p:sp>
      <p:cxnSp>
        <p:nvCxnSpPr>
          <p:cNvPr id="13" name="12 Conector recto de flecha"/>
          <p:cNvCxnSpPr/>
          <p:nvPr/>
        </p:nvCxnSpPr>
        <p:spPr>
          <a:xfrm rot="10800000" flipV="1">
            <a:off x="6120172" y="2860640"/>
            <a:ext cx="36004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381750" y="2921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3 cm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6</a:t>
            </a:fld>
            <a:endParaRPr lang="ca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8651" r="26891" b="9155"/>
          <a:stretch/>
        </p:blipFill>
        <p:spPr bwMode="auto">
          <a:xfrm>
            <a:off x="3563888" y="1163885"/>
            <a:ext cx="324036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2420888"/>
            <a:ext cx="302433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ESCORÇA RENAL (CÒRTEX): Part externa.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7 Rectángulo"/>
          <p:cNvSpPr/>
          <p:nvPr/>
        </p:nvSpPr>
        <p:spPr>
          <a:xfrm flipH="1">
            <a:off x="3563888" y="3501008"/>
            <a:ext cx="11772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3142709"/>
            <a:ext cx="3024336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MEDUL·LA RENAL: Part interna.  Fabrica orina.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3563888" y="1953706"/>
            <a:ext cx="936104" cy="75521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3563888" y="2492896"/>
            <a:ext cx="1296144" cy="7920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5436096" y="3140968"/>
            <a:ext cx="1584176" cy="7200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948264" y="2924944"/>
            <a:ext cx="166652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PELVIS RENAL:  recull l’orina</a:t>
            </a: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406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ca-ES" sz="3500" dirty="0"/>
              <a:t>2. ELS RONYONS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1979712" y="4175792"/>
            <a:ext cx="15841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/>
              <a:t>GL</a:t>
            </a:r>
            <a:r>
              <a:rPr lang="es-ES" dirty="0"/>
              <a:t>ÀNDULA SUPRARENAL</a:t>
            </a:r>
            <a:endParaRPr lang="ca-E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2" t="16147" r="43077" b="48296"/>
          <a:stretch/>
        </p:blipFill>
        <p:spPr bwMode="auto">
          <a:xfrm>
            <a:off x="539552" y="4228249"/>
            <a:ext cx="1440160" cy="216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14 Conector recto"/>
          <p:cNvCxnSpPr/>
          <p:nvPr/>
        </p:nvCxnSpPr>
        <p:spPr>
          <a:xfrm>
            <a:off x="1431456" y="4365104"/>
            <a:ext cx="54825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7</a:t>
            </a:fld>
            <a:endParaRPr lang="ca-ES"/>
          </a:p>
        </p:txBody>
      </p:sp>
      <p:sp>
        <p:nvSpPr>
          <p:cNvPr id="23" name="2 Marcador de contenido">
            <a:extLst>
              <a:ext uri="{FF2B5EF4-FFF2-40B4-BE49-F238E27FC236}">
                <a16:creationId xmlns:a16="http://schemas.microsoft.com/office/drawing/2014/main" id="{C2D5D9B6-D875-424B-8D0C-90333EB2D80C}"/>
              </a:ext>
            </a:extLst>
          </p:cNvPr>
          <p:cNvSpPr txBox="1">
            <a:spLocks/>
          </p:cNvSpPr>
          <p:nvPr/>
        </p:nvSpPr>
        <p:spPr>
          <a:xfrm>
            <a:off x="457200" y="1258501"/>
            <a:ext cx="8229600" cy="509784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17836" t="15201" r="45095" b="37777"/>
          <a:stretch/>
        </p:blipFill>
        <p:spPr bwMode="auto">
          <a:xfrm>
            <a:off x="1691680" y="1484784"/>
            <a:ext cx="54520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5572132" y="5638332"/>
            <a:ext cx="2428892" cy="58259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Escorça</a:t>
            </a: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3357554" y="5566894"/>
            <a:ext cx="2286016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Pelvis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723872" y="5647856"/>
            <a:ext cx="3000396" cy="58259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Medul·la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9314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3500" dirty="0"/>
              <a:t>2. ELS RONYONS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</p:spPr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8</a:t>
            </a:fld>
            <a:endParaRPr lang="ca-ES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0F072EF-F32B-0645-B494-ADB623F9874D}"/>
              </a:ext>
            </a:extLst>
          </p:cNvPr>
          <p:cNvSpPr txBox="1">
            <a:spLocks/>
          </p:cNvSpPr>
          <p:nvPr/>
        </p:nvSpPr>
        <p:spPr>
          <a:xfrm>
            <a:off x="457200" y="1294438"/>
            <a:ext cx="8229600" cy="50619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7221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mpusdeportivo.com/formaciondeportiva/cursos/cienciasbiologicas/fotos%20c%20biologicas/excre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5404"/>
            <a:ext cx="3601989" cy="535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kalipedia.com/kalipediamedia/cienciasnaturales/media/200704/17/delavida/20070417klpcnavid_88.Ees.S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320480" cy="33095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4283968" y="4843026"/>
            <a:ext cx="432048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b="1" dirty="0"/>
              <a:t>És un òrgan </a:t>
            </a:r>
            <a:r>
              <a:rPr lang="ca-ES" b="1" dirty="0">
                <a:solidFill>
                  <a:srgbClr val="FF0000"/>
                </a:solidFill>
              </a:rPr>
              <a:t>MOLT VASCULARITZAT</a:t>
            </a:r>
            <a:r>
              <a:rPr lang="ca-ES" b="1" dirty="0"/>
              <a:t>!!!</a:t>
            </a:r>
          </a:p>
          <a:p>
            <a:endParaRPr lang="ca-ES" b="1" dirty="0"/>
          </a:p>
          <a:p>
            <a:r>
              <a:rPr lang="ca-ES" b="1" dirty="0"/>
              <a:t>IRRIGAT PER:</a:t>
            </a:r>
          </a:p>
          <a:p>
            <a:r>
              <a:rPr lang="ca-ES" b="1" dirty="0"/>
              <a:t>ARTERIA RENAL (RAMA DE L’AORTA)</a:t>
            </a:r>
          </a:p>
          <a:p>
            <a:r>
              <a:rPr lang="ca-ES" b="1" dirty="0"/>
              <a:t>LA SANG ES RECULL PER:</a:t>
            </a:r>
          </a:p>
          <a:p>
            <a:r>
              <a:rPr lang="ca-ES" b="1" dirty="0"/>
              <a:t>VENES RENAL (VENA CAVA INFERIOR)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21330"/>
            <a:ext cx="8229600" cy="931406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ca-ES" sz="3500" dirty="0"/>
              <a:t>2. ELS RONYONS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ca-ES"/>
              <a:t>Docent: Daniel Andreu Guadalupe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F1FF3-167A-41BF-A829-3DEE80F60E04}" type="slidenum">
              <a:rPr lang="ca-ES" smtClean="0"/>
              <a:pPr/>
              <a:t>9</a:t>
            </a:fld>
            <a:endParaRPr lang="ca-ES"/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1786EDED-2934-A649-9602-8B64EDB904D7}"/>
              </a:ext>
            </a:extLst>
          </p:cNvPr>
          <p:cNvSpPr txBox="1">
            <a:spLocks/>
          </p:cNvSpPr>
          <p:nvPr/>
        </p:nvSpPr>
        <p:spPr>
          <a:xfrm>
            <a:off x="457200" y="1196751"/>
            <a:ext cx="3744416" cy="54005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547818FD-0D1E-BB40-B4F5-52AD2EA8C5EB}"/>
              </a:ext>
            </a:extLst>
          </p:cNvPr>
          <p:cNvSpPr txBox="1">
            <a:spLocks/>
          </p:cNvSpPr>
          <p:nvPr/>
        </p:nvSpPr>
        <p:spPr>
          <a:xfrm>
            <a:off x="4283968" y="4554994"/>
            <a:ext cx="4320480" cy="204235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D1039062-55BD-CF41-9926-85DBAF8ED0A9}"/>
              </a:ext>
            </a:extLst>
          </p:cNvPr>
          <p:cNvSpPr txBox="1">
            <a:spLocks/>
          </p:cNvSpPr>
          <p:nvPr/>
        </p:nvSpPr>
        <p:spPr>
          <a:xfrm>
            <a:off x="4283968" y="1196752"/>
            <a:ext cx="4320480" cy="32341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525</Words>
  <Application>Microsoft Office PowerPoint</Application>
  <PresentationFormat>Presentación en pantalla (4:3)</PresentationFormat>
  <Paragraphs>186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Tema de Office</vt:lpstr>
      <vt:lpstr>CFGM. CURES AUXILIARS INFERMERIA C4- TÈCNIQUES BÀSIQUES D’INFERMERIA BLOC2 UD8. L’APARELL EXCRETOR</vt:lpstr>
      <vt:lpstr>1. INTRODUCCIÓ</vt:lpstr>
      <vt:lpstr>1. INTRODUCCIÓ</vt:lpstr>
      <vt:lpstr>1. INTRODUCCIÓ</vt:lpstr>
      <vt:lpstr>2. ELS RONYONS</vt:lpstr>
      <vt:lpstr>2. ELS RONYONS</vt:lpstr>
      <vt:lpstr>2. ELS RONYONS</vt:lpstr>
      <vt:lpstr>Presentación de PowerPoint</vt:lpstr>
      <vt:lpstr>2. ELS RONYONS</vt:lpstr>
      <vt:lpstr>Presentación de PowerPoint</vt:lpstr>
      <vt:lpstr>4. ELS URÈTERS</vt:lpstr>
      <vt:lpstr>Presentación de PowerPoint</vt:lpstr>
      <vt:lpstr>Presentación de PowerPoint</vt:lpstr>
      <vt:lpstr>Orina = orina primària – reabsorció + secreció </vt:lpstr>
      <vt:lpstr> </vt:lpstr>
      <vt:lpstr>7.3 CONTROL DEL PH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Profe</cp:lastModifiedBy>
  <cp:revision>165</cp:revision>
  <dcterms:created xsi:type="dcterms:W3CDTF">2011-01-27T23:36:30Z</dcterms:created>
  <dcterms:modified xsi:type="dcterms:W3CDTF">2021-04-20T16:44:24Z</dcterms:modified>
</cp:coreProperties>
</file>