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97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E6F9B8CD-342D-4579-98EC-A8FD6B7370E1}" type="datetimeFigureOut">
              <a:rPr lang="en-US" smtClean="0"/>
              <a:pPr/>
              <a:t>10/9/2022</a:t>
            </a:fld>
            <a:endParaRPr lang="en-US" dirty="0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BBB5E19-F10A-4C2F-BF6F-11C513378A2E}" type="slidenum">
              <a:rPr kumimoji="0" lang="en-US" smtClean="0"/>
              <a:pPr/>
              <a:t>‹Nº›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10/9/2022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10/9/2022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10/9/2022</a:t>
            </a:fld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‹Nº›</a:t>
            </a:fld>
            <a:endParaRPr kumimoji="0" lang="en-U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E6F9B8CD-342D-4579-98EC-A8FD6B7370E1}" type="datetimeFigureOut">
              <a:rPr lang="en-US" smtClean="0"/>
              <a:pPr/>
              <a:t>10/9/2022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BBB5E19-F10A-4C2F-BF6F-11C513378A2E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10/9/2022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10/9/2022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10/9/2022</a:t>
            </a:fld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‹Nº›</a:t>
            </a:fld>
            <a:endParaRPr kumimoji="0"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10/9/2022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10/9/2022</a:t>
            </a:fld>
            <a:endParaRPr lang="en-US" dirty="0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‹Nº›</a:t>
            </a:fld>
            <a:endParaRPr kumimoji="0" lang="en-U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10/9/2022</a:t>
            </a:fld>
            <a:endParaRPr lang="en-U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‹Nº›</a:t>
            </a:fld>
            <a:endParaRPr kumimoji="0" lang="en-U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10/9/2022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‹Nº›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www.prevencion10.es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267744" y="3429000"/>
            <a:ext cx="6606480" cy="1894362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ca-ES" sz="4800" dirty="0" smtClean="0"/>
              <a:t>Prevenció</a:t>
            </a:r>
            <a:br>
              <a:rPr lang="ca-ES" sz="4800" dirty="0" smtClean="0"/>
            </a:br>
            <a:r>
              <a:rPr lang="ca-ES" sz="4800" dirty="0" smtClean="0"/>
              <a:t>de</a:t>
            </a:r>
            <a:br>
              <a:rPr lang="ca-ES" sz="4800" dirty="0" smtClean="0"/>
            </a:br>
            <a:r>
              <a:rPr lang="ca-ES" sz="4800" dirty="0" smtClean="0"/>
              <a:t>riscos laborals</a:t>
            </a:r>
            <a:endParaRPr lang="ca-ES" sz="4800" dirty="0"/>
          </a:p>
        </p:txBody>
      </p:sp>
      <p:pic>
        <p:nvPicPr>
          <p:cNvPr id="5121" name="Picture 1" descr="C:\Users\HP\AppData\Local\Microsoft\Windows\INetCache\IE\W1RLII6V\índice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05672" y="620688"/>
            <a:ext cx="3456384" cy="2304256"/>
          </a:xfrm>
          <a:prstGeom prst="bevel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Com cal prevenir els riscos laborals a l’empresa?</a:t>
            </a:r>
            <a:endParaRPr lang="ca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143000"/>
          </a:xfrm>
        </p:spPr>
        <p:txBody>
          <a:bodyPr anchor="ctr"/>
          <a:lstStyle/>
          <a:p>
            <a:r>
              <a:rPr lang="ca-ES" dirty="0" smtClean="0"/>
              <a:t>On es recullen les accions preventives?</a:t>
            </a:r>
            <a:endParaRPr lang="ca-ES" dirty="0"/>
          </a:p>
        </p:txBody>
      </p:sp>
      <p:grpSp>
        <p:nvGrpSpPr>
          <p:cNvPr id="21" name="20 Grupo"/>
          <p:cNvGrpSpPr/>
          <p:nvPr/>
        </p:nvGrpSpPr>
        <p:grpSpPr>
          <a:xfrm>
            <a:off x="467544" y="1556792"/>
            <a:ext cx="8135451" cy="4079523"/>
            <a:chOff x="569857" y="2053987"/>
            <a:chExt cx="8135451" cy="4079523"/>
          </a:xfrm>
        </p:grpSpPr>
        <p:sp>
          <p:nvSpPr>
            <p:cNvPr id="15" name="Shape 117"/>
            <p:cNvSpPr txBox="1"/>
            <p:nvPr/>
          </p:nvSpPr>
          <p:spPr>
            <a:xfrm>
              <a:off x="569857" y="2053987"/>
              <a:ext cx="2266334" cy="4079523"/>
            </a:xfrm>
            <a:prstGeom prst="rect">
              <a:avLst/>
            </a:prstGeom>
            <a:ln w="38100">
              <a:headEnd type="none" w="med" len="med"/>
              <a:tailEnd type="none" w="med" len="med"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lIns="91425" tIns="45700" rIns="91425" bIns="45700" anchor="t" anchorCtr="0">
              <a:noAutofit/>
            </a:bodyPr>
            <a:lstStyle/>
            <a:p>
              <a:endParaRPr lang="ca-ES" sz="1800" dirty="0" smtClean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r>
                <a:rPr lang="ca-ES" sz="18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El </a:t>
              </a:r>
              <a:r>
                <a:rPr lang="ca-ES" sz="1800" b="1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pla de prevenció de riscos laborals</a:t>
              </a:r>
              <a:r>
                <a:rPr lang="ca-ES" sz="18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 és l'eina per la qual s'integra l'activitat preventiva de l'empresa, en el seu sistema general de gestió, i s’estableix la seva política de prevenció de riscos laborals.</a:t>
              </a:r>
            </a:p>
          </p:txBody>
        </p:sp>
        <p:sp>
          <p:nvSpPr>
            <p:cNvPr id="16" name="Shape 164"/>
            <p:cNvSpPr txBox="1"/>
            <p:nvPr/>
          </p:nvSpPr>
          <p:spPr>
            <a:xfrm>
              <a:off x="2990066" y="2414620"/>
              <a:ext cx="5715242" cy="1159883"/>
            </a:xfrm>
            <a:prstGeom prst="rect">
              <a:avLst/>
            </a:prstGeom>
            <a:ln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91425" tIns="45700" rIns="91425" bIns="45700" anchor="t" anchorCtr="0">
              <a:noAutofit/>
            </a:bodyPr>
            <a:lstStyle/>
            <a:p>
              <a:pPr lvl="0">
                <a:buClr>
                  <a:srgbClr val="000000"/>
                </a:buClr>
                <a:buSzPct val="25000"/>
              </a:pPr>
              <a:r>
                <a:rPr lang="ca-ES" sz="1600" b="1" dirty="0" smtClean="0">
                  <a:solidFill>
                    <a:srgbClr val="000000"/>
                  </a:solidFill>
                  <a:latin typeface="Calibri" panose="020F0502020204030204" pitchFamily="34" charset="0"/>
                  <a:ea typeface="Arial"/>
                  <a:cs typeface="Arial"/>
                </a:rPr>
                <a:t>Avaluació de riscos</a:t>
              </a:r>
            </a:p>
            <a:p>
              <a:pPr lvl="0">
                <a:buClr>
                  <a:srgbClr val="000000"/>
                </a:buClr>
                <a:buSzPct val="25000"/>
              </a:pPr>
              <a:r>
                <a:rPr lang="ca-ES" sz="1600" dirty="0">
                  <a:solidFill>
                    <a:srgbClr val="000000"/>
                  </a:solidFill>
                  <a:latin typeface="Calibri" panose="020F0502020204030204" pitchFamily="34" charset="0"/>
                  <a:ea typeface="Arial"/>
                  <a:cs typeface="Arial"/>
                </a:rPr>
                <a:t>E</a:t>
              </a:r>
              <a:r>
                <a:rPr lang="ca-ES" sz="1600" dirty="0" smtClean="0">
                  <a:solidFill>
                    <a:srgbClr val="000000"/>
                  </a:solidFill>
                  <a:latin typeface="Calibri" panose="020F0502020204030204" pitchFamily="34" charset="0"/>
                  <a:ea typeface="Arial"/>
                  <a:cs typeface="Arial"/>
                </a:rPr>
                <a:t>s detectaran tots els riscos que hi ha en una empresa, classificant-los d'acord amb la probabilitat que succeeixin i a la gravetat en cas que es produeixin.</a:t>
              </a:r>
            </a:p>
            <a:p>
              <a:pPr lvl="0">
                <a:buClr>
                  <a:srgbClr val="000000"/>
                </a:buClr>
                <a:buSzPct val="25000"/>
              </a:pPr>
              <a:endParaRPr lang="ca-ES" sz="1600" dirty="0" smtClean="0">
                <a:solidFill>
                  <a:srgbClr val="000000"/>
                </a:solidFill>
                <a:latin typeface="Calibri" panose="020F0502020204030204" pitchFamily="34" charset="0"/>
                <a:ea typeface="Arial"/>
                <a:cs typeface="Arial"/>
              </a:endParaRPr>
            </a:p>
            <a:p>
              <a:pPr lvl="0">
                <a:buClr>
                  <a:srgbClr val="000000"/>
                </a:buClr>
                <a:buSzPct val="25000"/>
              </a:pPr>
              <a:endParaRPr lang="ca-ES" sz="1600" dirty="0">
                <a:solidFill>
                  <a:srgbClr val="000000"/>
                </a:solidFill>
                <a:latin typeface="Calibri" panose="020F0502020204030204" pitchFamily="34" charset="0"/>
                <a:ea typeface="Arial"/>
                <a:cs typeface="Arial"/>
              </a:endParaRPr>
            </a:p>
          </p:txBody>
        </p:sp>
        <p:sp>
          <p:nvSpPr>
            <p:cNvPr id="17" name="Shape 165"/>
            <p:cNvSpPr txBox="1"/>
            <p:nvPr/>
          </p:nvSpPr>
          <p:spPr>
            <a:xfrm>
              <a:off x="2990066" y="3574504"/>
              <a:ext cx="5715242" cy="828682"/>
            </a:xfrm>
            <a:prstGeom prst="rect">
              <a:avLst/>
            </a:prstGeom>
            <a:ln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91425" tIns="45700" rIns="91425" bIns="45700" anchor="t" anchorCtr="0">
              <a:noAutofit/>
            </a:bodyPr>
            <a:lstStyle/>
            <a:p>
              <a:pPr lvl="0">
                <a:buClr>
                  <a:srgbClr val="000000"/>
                </a:buClr>
                <a:buSzPct val="25000"/>
              </a:pPr>
              <a:r>
                <a:rPr lang="ca-ES" sz="1600" b="1" dirty="0" smtClean="0">
                  <a:solidFill>
                    <a:srgbClr val="000000"/>
                  </a:solidFill>
                  <a:latin typeface="Calibri" panose="020F0502020204030204" pitchFamily="34" charset="0"/>
                  <a:ea typeface="Arial"/>
                  <a:cs typeface="Arial"/>
                </a:rPr>
                <a:t>Planificació de la prevenció</a:t>
              </a:r>
            </a:p>
            <a:p>
              <a:pPr lvl="0">
                <a:buClr>
                  <a:srgbClr val="000000"/>
                </a:buClr>
                <a:buSzPct val="25000"/>
              </a:pPr>
              <a:r>
                <a:rPr lang="ca-ES" sz="1600" dirty="0">
                  <a:solidFill>
                    <a:srgbClr val="000000"/>
                  </a:solidFill>
                  <a:latin typeface="Calibri" panose="020F0502020204030204" pitchFamily="34" charset="0"/>
                  <a:ea typeface="Arial"/>
                  <a:cs typeface="Arial"/>
                </a:rPr>
                <a:t>Q</a:t>
              </a:r>
              <a:r>
                <a:rPr lang="ca-ES" sz="1600" dirty="0" smtClean="0">
                  <a:solidFill>
                    <a:srgbClr val="000000"/>
                  </a:solidFill>
                  <a:latin typeface="Calibri" panose="020F0502020204030204" pitchFamily="34" charset="0"/>
                  <a:ea typeface="Arial"/>
                  <a:cs typeface="Arial"/>
                </a:rPr>
                <a:t>uan s'identifiquen els riscos s'han de planificar les accions preventives necessàries per la seva reducció o eliminació.</a:t>
              </a:r>
            </a:p>
          </p:txBody>
        </p:sp>
        <p:sp>
          <p:nvSpPr>
            <p:cNvPr id="18" name="Shape 166"/>
            <p:cNvSpPr txBox="1"/>
            <p:nvPr/>
          </p:nvSpPr>
          <p:spPr>
            <a:xfrm>
              <a:off x="2990066" y="4403186"/>
              <a:ext cx="5715242" cy="820946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lIns="91425" tIns="45700" rIns="91425" bIns="45700" anchor="t" anchorCtr="0">
              <a:noAutofit/>
            </a:bodyPr>
            <a:lstStyle/>
            <a:p>
              <a:pPr lvl="0">
                <a:buClr>
                  <a:srgbClr val="000000"/>
                </a:buClr>
                <a:buSzPct val="25000"/>
              </a:pPr>
              <a:r>
                <a:rPr lang="ca-ES" sz="1600" b="1" dirty="0">
                  <a:solidFill>
                    <a:srgbClr val="000000"/>
                  </a:solidFill>
                  <a:latin typeface="Calibri" panose="020F0502020204030204" pitchFamily="34" charset="0"/>
                  <a:ea typeface="Arial"/>
                  <a:cs typeface="Arial"/>
                </a:rPr>
                <a:t>E</a:t>
              </a:r>
              <a:r>
                <a:rPr lang="ca-ES" sz="1600" b="1" dirty="0" smtClean="0">
                  <a:solidFill>
                    <a:srgbClr val="000000"/>
                  </a:solidFill>
                  <a:latin typeface="Calibri" panose="020F0502020204030204" pitchFamily="34" charset="0"/>
                  <a:ea typeface="Arial"/>
                  <a:cs typeface="Arial"/>
                </a:rPr>
                <a:t>xecució</a:t>
              </a:r>
            </a:p>
            <a:p>
              <a:pPr lvl="0">
                <a:buClr>
                  <a:srgbClr val="000000"/>
                </a:buClr>
                <a:buSzPct val="25000"/>
              </a:pPr>
              <a:r>
                <a:rPr lang="ca-ES" sz="1600" dirty="0">
                  <a:solidFill>
                    <a:srgbClr val="000000"/>
                  </a:solidFill>
                  <a:latin typeface="Calibri" panose="020F0502020204030204" pitchFamily="34" charset="0"/>
                  <a:ea typeface="Arial"/>
                  <a:cs typeface="Arial"/>
                </a:rPr>
                <a:t>D</a:t>
              </a:r>
              <a:r>
                <a:rPr lang="ca-ES" sz="1600" dirty="0" smtClean="0">
                  <a:solidFill>
                    <a:srgbClr val="000000"/>
                  </a:solidFill>
                  <a:latin typeface="Calibri" panose="020F0502020204030204" pitchFamily="34" charset="0"/>
                  <a:ea typeface="Arial"/>
                  <a:cs typeface="Arial"/>
                </a:rPr>
                <a:t>urant aquesta fase es duen a terme totes les accions previstes en la fase de planificació de la prevenció.</a:t>
              </a:r>
              <a:endParaRPr lang="ca-ES" sz="1600" b="0" i="0" u="none" strike="noStrike" cap="none" dirty="0">
                <a:solidFill>
                  <a:srgbClr val="FF0000"/>
                </a:solidFill>
                <a:latin typeface="Calibri" panose="020F0502020204030204" pitchFamily="34" charset="0"/>
                <a:ea typeface="Arial"/>
                <a:cs typeface="Arial"/>
                <a:sym typeface="Arial"/>
              </a:endParaRPr>
            </a:p>
          </p:txBody>
        </p:sp>
        <p:sp>
          <p:nvSpPr>
            <p:cNvPr id="19" name="Redondear rectángulo de esquina diagonal 9"/>
            <p:cNvSpPr/>
            <p:nvPr/>
          </p:nvSpPr>
          <p:spPr>
            <a:xfrm>
              <a:off x="2990066" y="2053987"/>
              <a:ext cx="5715242" cy="360633"/>
            </a:xfrm>
            <a:prstGeom prst="round2Diag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a-ES" sz="1800" dirty="0">
                  <a:latin typeface="Calibri" panose="020F0502020204030204" pitchFamily="34" charset="0"/>
                </a:rPr>
                <a:t>F</a:t>
              </a:r>
              <a:r>
                <a:rPr lang="ca-ES" sz="1800" dirty="0" smtClean="0">
                  <a:latin typeface="Calibri" panose="020F0502020204030204" pitchFamily="34" charset="0"/>
                </a:rPr>
                <a:t>ases de l'elaboració del pla de prevenció</a:t>
              </a:r>
              <a:endParaRPr lang="ca-ES" sz="1800" dirty="0">
                <a:latin typeface="Calibri" panose="020F0502020204030204" pitchFamily="34" charset="0"/>
              </a:endParaRPr>
            </a:p>
          </p:txBody>
        </p:sp>
        <p:sp>
          <p:nvSpPr>
            <p:cNvPr id="20" name="Shape 166"/>
            <p:cNvSpPr txBox="1"/>
            <p:nvPr/>
          </p:nvSpPr>
          <p:spPr>
            <a:xfrm>
              <a:off x="2990066" y="5231868"/>
              <a:ext cx="5715242" cy="820946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headEnd type="none" w="med" len="med"/>
              <a:tailEnd type="none" w="med" len="med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lIns="91425" tIns="45700" rIns="91425" bIns="45700" anchor="t" anchorCtr="0">
              <a:noAutofit/>
            </a:bodyPr>
            <a:lstStyle/>
            <a:p>
              <a:pPr lvl="0">
                <a:buClr>
                  <a:srgbClr val="000000"/>
                </a:buClr>
                <a:buSzPct val="25000"/>
              </a:pPr>
              <a:r>
                <a:rPr lang="ca-ES" sz="1600" b="1" dirty="0">
                  <a:solidFill>
                    <a:srgbClr val="000000"/>
                  </a:solidFill>
                  <a:latin typeface="Calibri" panose="020F0502020204030204" pitchFamily="34" charset="0"/>
                  <a:ea typeface="Arial"/>
                  <a:cs typeface="Arial"/>
                </a:rPr>
                <a:t>C</a:t>
              </a:r>
              <a:r>
                <a:rPr lang="ca-ES" sz="1600" b="1" dirty="0" smtClean="0">
                  <a:solidFill>
                    <a:srgbClr val="000000"/>
                  </a:solidFill>
                  <a:latin typeface="Calibri" panose="020F0502020204030204" pitchFamily="34" charset="0"/>
                  <a:ea typeface="Arial"/>
                  <a:cs typeface="Arial"/>
                </a:rPr>
                <a:t>ontrol</a:t>
              </a:r>
            </a:p>
            <a:p>
              <a:pPr lvl="0">
                <a:buClr>
                  <a:srgbClr val="000000"/>
                </a:buClr>
                <a:buSzPct val="25000"/>
              </a:pPr>
              <a:r>
                <a:rPr lang="ca-ES" sz="1600" dirty="0" smtClean="0">
                  <a:solidFill>
                    <a:srgbClr val="000000"/>
                  </a:solidFill>
                  <a:latin typeface="Calibri" panose="020F0502020204030204" pitchFamily="34" charset="0"/>
                  <a:ea typeface="Arial"/>
                  <a:cs typeface="Arial"/>
                </a:rPr>
                <a:t>Es comprova que les activitats s'han desenvolupat com estava previst i que s'han assolit els objectius.</a:t>
              </a:r>
              <a:endParaRPr lang="ca-ES" sz="1600" b="0" i="0" u="none" strike="noStrike" cap="none" dirty="0">
                <a:solidFill>
                  <a:srgbClr val="FF0000"/>
                </a:solidFill>
                <a:latin typeface="Calibri" panose="020F0502020204030204" pitchFamily="34" charset="0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Elements del pla de prevenció</a:t>
            </a:r>
            <a:endParaRPr lang="ca-ES" dirty="0"/>
          </a:p>
        </p:txBody>
      </p:sp>
      <p:grpSp>
        <p:nvGrpSpPr>
          <p:cNvPr id="10" name="9 Grupo"/>
          <p:cNvGrpSpPr/>
          <p:nvPr/>
        </p:nvGrpSpPr>
        <p:grpSpPr>
          <a:xfrm>
            <a:off x="395536" y="2060848"/>
            <a:ext cx="8137519" cy="2738854"/>
            <a:chOff x="584450" y="2945280"/>
            <a:chExt cx="8137519" cy="2738854"/>
          </a:xfrm>
        </p:grpSpPr>
        <p:sp>
          <p:nvSpPr>
            <p:cNvPr id="4" name="Shape 193"/>
            <p:cNvSpPr txBox="1"/>
            <p:nvPr/>
          </p:nvSpPr>
          <p:spPr>
            <a:xfrm>
              <a:off x="584450" y="2945280"/>
              <a:ext cx="8137519" cy="418151"/>
            </a:xfrm>
            <a:prstGeom prst="rect">
              <a:avLst/>
            </a:prstGeom>
            <a:ln>
              <a:solidFill>
                <a:schemeClr val="accent5">
                  <a:shade val="95000"/>
                  <a:satMod val="105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  <a:softEdge rad="165100"/>
            </a:effectLst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lIns="91425" tIns="45700" rIns="91425" bIns="45700" anchor="t" anchorCtr="0">
              <a:noAutofit/>
            </a:bodyPr>
            <a:lstStyle/>
            <a:p>
              <a:pPr lvl="0">
                <a:buClr>
                  <a:srgbClr val="000000"/>
                </a:buClr>
                <a:buSzPct val="25000"/>
              </a:pPr>
              <a:r>
                <a:rPr lang="ca-ES" sz="1800" dirty="0" smtClean="0">
                  <a:solidFill>
                    <a:schemeClr val="tx1"/>
                  </a:solidFill>
                </a:rPr>
                <a:t>DADES GENERALS DE L'EMPRESA</a:t>
              </a:r>
              <a:endParaRPr lang="ca-ES" sz="1800" b="0" i="0" u="none" strike="noStrike" cap="none" dirty="0">
                <a:solidFill>
                  <a:schemeClr val="tx1"/>
                </a:solidFill>
                <a:latin typeface="Calibri" panose="020F0502020204030204" pitchFamily="34" charset="0"/>
                <a:ea typeface="Arial"/>
                <a:cs typeface="Arial"/>
                <a:sym typeface="Arial"/>
              </a:endParaRPr>
            </a:p>
          </p:txBody>
        </p:sp>
        <p:sp>
          <p:nvSpPr>
            <p:cNvPr id="5" name="Shape 194"/>
            <p:cNvSpPr txBox="1"/>
            <p:nvPr/>
          </p:nvSpPr>
          <p:spPr>
            <a:xfrm>
              <a:off x="584450" y="4056439"/>
              <a:ext cx="8137519" cy="431185"/>
            </a:xfrm>
            <a:prstGeom prst="rect">
              <a:avLst/>
            </a:prstGeom>
            <a:ln>
              <a:solidFill>
                <a:schemeClr val="accent5">
                  <a:shade val="95000"/>
                  <a:satMod val="105000"/>
                </a:schemeClr>
              </a:solidFill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  <a:softEdge rad="165100"/>
            </a:effectLst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lIns="91425" tIns="45700" rIns="91425" bIns="45700" anchor="t" anchorCtr="0">
              <a:noAutofit/>
            </a:bodyPr>
            <a:lstStyle/>
            <a:p>
              <a:pPr lvl="0">
                <a:buClr>
                  <a:srgbClr val="000000"/>
                </a:buClr>
                <a:buSzPct val="25000"/>
              </a:pPr>
              <a:r>
                <a:rPr lang="ca-ES" sz="1800" dirty="0" smtClean="0">
                  <a:solidFill>
                    <a:schemeClr val="tx1"/>
                  </a:solidFill>
                </a:rPr>
                <a:t>ESTRUCTURA ORGANITZATIVA DE L'EMPRESA</a:t>
              </a:r>
              <a:endParaRPr lang="ca-ES" sz="1800" b="0" i="0" u="none" strike="noStrike" cap="none" dirty="0">
                <a:solidFill>
                  <a:schemeClr val="tx1"/>
                </a:solidFill>
                <a:latin typeface="Calibri" panose="020F0502020204030204" pitchFamily="34" charset="0"/>
                <a:ea typeface="Arial"/>
                <a:cs typeface="Arial"/>
                <a:sym typeface="Arial"/>
              </a:endParaRPr>
            </a:p>
          </p:txBody>
        </p:sp>
        <p:sp>
          <p:nvSpPr>
            <p:cNvPr id="6" name="Shape 195"/>
            <p:cNvSpPr txBox="1"/>
            <p:nvPr/>
          </p:nvSpPr>
          <p:spPr>
            <a:xfrm>
              <a:off x="584450" y="3503441"/>
              <a:ext cx="8137519" cy="412988"/>
            </a:xfrm>
            <a:prstGeom prst="rect">
              <a:avLst/>
            </a:prstGeom>
            <a:ln>
              <a:solidFill>
                <a:schemeClr val="accent5">
                  <a:shade val="95000"/>
                  <a:satMod val="105000"/>
                </a:schemeClr>
              </a:solidFill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  <a:softEdge rad="165100"/>
            </a:effectLst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91425" tIns="45700" rIns="91425" bIns="45700" anchor="t" anchorCtr="0">
              <a:noAutofit/>
            </a:bodyPr>
            <a:lstStyle/>
            <a:p>
              <a:pPr lvl="0">
                <a:buClr>
                  <a:srgbClr val="000000"/>
                </a:buClr>
                <a:buSzPct val="25000"/>
              </a:pPr>
              <a:r>
                <a:rPr lang="ca-ES" sz="1800" dirty="0" smtClean="0">
                  <a:solidFill>
                    <a:schemeClr val="tx1"/>
                  </a:solidFill>
                </a:rPr>
                <a:t>POLÍTICA, OBJECTIUS I METES EN MATÈRIA PREVENTIVA</a:t>
              </a:r>
              <a:endParaRPr lang="ca-ES" sz="1800" b="0" i="0" u="none" strike="noStrike" cap="none" dirty="0">
                <a:solidFill>
                  <a:schemeClr val="tx1"/>
                </a:solidFill>
                <a:latin typeface="Calibri" panose="020F0502020204030204" pitchFamily="34" charset="0"/>
                <a:ea typeface="Arial"/>
                <a:cs typeface="Arial"/>
                <a:sym typeface="Arial"/>
              </a:endParaRPr>
            </a:p>
          </p:txBody>
        </p:sp>
        <p:sp>
          <p:nvSpPr>
            <p:cNvPr id="7" name="Shape 196"/>
            <p:cNvSpPr txBox="1"/>
            <p:nvPr/>
          </p:nvSpPr>
          <p:spPr>
            <a:xfrm>
              <a:off x="584450" y="4632507"/>
              <a:ext cx="8137519" cy="456966"/>
            </a:xfrm>
            <a:prstGeom prst="rect">
              <a:avLst/>
            </a:prstGeom>
            <a:ln>
              <a:solidFill>
                <a:schemeClr val="accent5">
                  <a:shade val="95000"/>
                  <a:satMod val="105000"/>
                </a:schemeClr>
              </a:solidFill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  <a:softEdge rad="165100"/>
            </a:effectLst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91425" tIns="45700" rIns="91425" bIns="45700" anchor="t" anchorCtr="0">
              <a:noAutofit/>
            </a:bodyPr>
            <a:lstStyle/>
            <a:p>
              <a:pPr lvl="0">
                <a:buClr>
                  <a:srgbClr val="000000"/>
                </a:buClr>
                <a:buSzPct val="25000"/>
              </a:pPr>
              <a:r>
                <a:rPr lang="ca-ES" sz="1800" dirty="0" smtClean="0">
                  <a:solidFill>
                    <a:schemeClr val="tx1"/>
                  </a:solidFill>
                </a:rPr>
                <a:t>ORGANITZACIÓ DE LA PRODUCCIÓ</a:t>
              </a:r>
              <a:endParaRPr lang="ca-ES" sz="1800" b="0" i="0" u="none" strike="noStrike" cap="none" dirty="0">
                <a:solidFill>
                  <a:schemeClr val="tx1"/>
                </a:solidFill>
                <a:latin typeface="Calibri" panose="020F0502020204030204" pitchFamily="34" charset="0"/>
                <a:ea typeface="Arial"/>
                <a:cs typeface="Arial"/>
                <a:sym typeface="Arial"/>
              </a:endParaRPr>
            </a:p>
          </p:txBody>
        </p:sp>
        <p:sp>
          <p:nvSpPr>
            <p:cNvPr id="8" name="Shape 194"/>
            <p:cNvSpPr txBox="1"/>
            <p:nvPr/>
          </p:nvSpPr>
          <p:spPr>
            <a:xfrm>
              <a:off x="584451" y="5252949"/>
              <a:ext cx="8137518" cy="431185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accent5">
                  <a:shade val="95000"/>
                  <a:satMod val="105000"/>
                </a:schemeClr>
              </a:solidFill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  <a:softEdge rad="165100"/>
            </a:effectLst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lIns="91425" tIns="45700" rIns="91425" bIns="45700" anchor="t" anchorCtr="0">
              <a:noAutofit/>
            </a:bodyPr>
            <a:lstStyle/>
            <a:p>
              <a:pPr lvl="0">
                <a:buClr>
                  <a:srgbClr val="000000"/>
                </a:buClr>
                <a:buSzPct val="25000"/>
              </a:pPr>
              <a:r>
                <a:rPr lang="ca-ES" sz="1800" dirty="0" smtClean="0">
                  <a:solidFill>
                    <a:schemeClr val="tx1"/>
                  </a:solidFill>
                </a:rPr>
                <a:t>ORGANITZACIÓ DE LA PREVENCIÓ A L'EMPRESA</a:t>
              </a:r>
              <a:endParaRPr lang="ca-ES" sz="1800" b="0" i="0" u="none" strike="noStrike" cap="none" dirty="0">
                <a:solidFill>
                  <a:schemeClr val="tx1"/>
                </a:solidFill>
                <a:latin typeface="Calibri" panose="020F0502020204030204" pitchFamily="34" charset="0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9" name="Shape 196"/>
          <p:cNvSpPr txBox="1"/>
          <p:nvPr/>
        </p:nvSpPr>
        <p:spPr>
          <a:xfrm>
            <a:off x="1691680" y="5229200"/>
            <a:ext cx="5760640" cy="10801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91425" tIns="45700" rIns="91425" bIns="45700" anchor="t" anchorCtr="0">
            <a:noAutofit/>
          </a:bodyPr>
          <a:lstStyle/>
          <a:p>
            <a:pPr lvl="0" algn="ctr">
              <a:buClr>
                <a:srgbClr val="000000"/>
              </a:buClr>
              <a:buSzPct val="25000"/>
            </a:pPr>
            <a:r>
              <a:rPr lang="ca-ES" sz="2000" dirty="0" smtClean="0">
                <a:latin typeface="Calibri" panose="020F0502020204030204" pitchFamily="34" charset="0"/>
              </a:rPr>
              <a:t>El pla de prevenció requereix també d'uns </a:t>
            </a:r>
            <a:r>
              <a:rPr lang="ca-ES" sz="20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instruments bàsics</a:t>
            </a:r>
            <a:r>
              <a:rPr lang="ca-ES" sz="2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que són l’</a:t>
            </a:r>
            <a:r>
              <a:rPr lang="ca-ES" sz="20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avaluació dels riscos</a:t>
            </a:r>
            <a:r>
              <a:rPr lang="ca-ES" sz="2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i la </a:t>
            </a:r>
            <a:r>
              <a:rPr lang="ca-ES" sz="20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planificació de l'acció preventiva</a:t>
            </a:r>
            <a:r>
              <a:rPr lang="ca-ES" sz="2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.</a:t>
            </a:r>
            <a:endParaRPr lang="ca-ES" sz="2000" b="0" i="0" u="none" strike="noStrike" cap="none" dirty="0">
              <a:solidFill>
                <a:schemeClr val="tx1"/>
              </a:solidFill>
              <a:latin typeface="Calibri" panose="020F0502020204030204" pitchFamily="34" charset="0"/>
              <a:ea typeface="Arial"/>
              <a:cs typeface="Arial"/>
              <a:sym typeface="Arial"/>
            </a:endParaRPr>
          </a:p>
        </p:txBody>
      </p:sp>
      <p:pic>
        <p:nvPicPr>
          <p:cNvPr id="2049" name="Picture 1" descr="C:\Users\HP\AppData\Local\Microsoft\Windows\INetCache\IE\Q7PGZ665\document-40600_64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404664"/>
            <a:ext cx="980693" cy="1247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0"/>
            <a:ext cx="7467600" cy="1143000"/>
          </a:xfrm>
        </p:spPr>
        <p:txBody>
          <a:bodyPr/>
          <a:lstStyle/>
          <a:p>
            <a:r>
              <a:rPr lang="ca-ES" dirty="0" smtClean="0"/>
              <a:t>Qui s’encarrega de la prevenció?</a:t>
            </a:r>
            <a:endParaRPr lang="ca-ES" dirty="0"/>
          </a:p>
        </p:txBody>
      </p:sp>
      <p:grpSp>
        <p:nvGrpSpPr>
          <p:cNvPr id="4" name="Grupo 4"/>
          <p:cNvGrpSpPr/>
          <p:nvPr/>
        </p:nvGrpSpPr>
        <p:grpSpPr>
          <a:xfrm>
            <a:off x="971600" y="1700808"/>
            <a:ext cx="7128792" cy="3950227"/>
            <a:chOff x="1059816" y="2978032"/>
            <a:chExt cx="6100639" cy="2931183"/>
          </a:xfrm>
        </p:grpSpPr>
        <p:sp>
          <p:nvSpPr>
            <p:cNvPr id="5" name="QuadreDeText 11"/>
            <p:cNvSpPr txBox="1"/>
            <p:nvPr/>
          </p:nvSpPr>
          <p:spPr>
            <a:xfrm>
              <a:off x="1059816" y="3238852"/>
              <a:ext cx="194434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r>
                <a:rPr lang="ca-ES" sz="1600" b="1" dirty="0" smtClean="0">
                  <a:latin typeface="Calibri" pitchFamily="34" charset="0"/>
                </a:rPr>
                <a:t>Les modalitats d'organització de l'acció preventiva</a:t>
              </a:r>
              <a:endParaRPr lang="ca-ES" sz="1600" b="1" dirty="0">
                <a:latin typeface="Calibri" pitchFamily="34" charset="0"/>
              </a:endParaRPr>
            </a:p>
          </p:txBody>
        </p:sp>
        <p:sp>
          <p:nvSpPr>
            <p:cNvPr id="6" name="Clau d'obertura 16"/>
            <p:cNvSpPr/>
            <p:nvPr/>
          </p:nvSpPr>
          <p:spPr>
            <a:xfrm>
              <a:off x="2913269" y="3009591"/>
              <a:ext cx="504056" cy="1595497"/>
            </a:xfrm>
            <a:prstGeom prst="leftBrace">
              <a:avLst>
                <a:gd name="adj1" fmla="val 8333"/>
                <a:gd name="adj2" fmla="val 41198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 sz="1400" b="0" i="0" u="none" strike="noStrike" cap="none">
                  <a:solidFill>
                    <a:schemeClr val="tx1"/>
                  </a:solidFill>
                  <a:latin typeface="+mn-lt"/>
                  <a:ea typeface="+mn-ea"/>
                  <a:cs typeface="+mn-cs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 sz="1400" b="0" i="0" u="none" strike="noStrike" cap="none">
                  <a:solidFill>
                    <a:schemeClr val="tx1"/>
                  </a:solidFill>
                  <a:latin typeface="+mn-lt"/>
                  <a:ea typeface="+mn-ea"/>
                  <a:cs typeface="+mn-cs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 sz="1400" b="0" i="0" u="none" strike="noStrike" cap="none">
                  <a:solidFill>
                    <a:schemeClr val="tx1"/>
                  </a:solidFill>
                  <a:latin typeface="+mn-lt"/>
                  <a:ea typeface="+mn-ea"/>
                  <a:cs typeface="+mn-cs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 sz="1400" b="0" i="0" u="none" strike="noStrike" cap="none">
                  <a:solidFill>
                    <a:schemeClr val="tx1"/>
                  </a:solidFill>
                  <a:latin typeface="+mn-lt"/>
                  <a:ea typeface="+mn-ea"/>
                  <a:cs typeface="+mn-cs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 sz="1400" b="0" i="0" u="none" strike="noStrike" cap="none">
                  <a:solidFill>
                    <a:schemeClr val="tx1"/>
                  </a:solidFill>
                  <a:latin typeface="+mn-lt"/>
                  <a:ea typeface="+mn-ea"/>
                  <a:cs typeface="+mn-cs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 sz="1400" b="0" i="0" u="none" strike="noStrike" cap="none">
                  <a:solidFill>
                    <a:schemeClr val="tx1"/>
                  </a:solidFill>
                  <a:latin typeface="+mn-lt"/>
                  <a:ea typeface="+mn-ea"/>
                  <a:cs typeface="+mn-cs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 sz="1400" b="0" i="0" u="none" strike="noStrike" cap="none">
                  <a:solidFill>
                    <a:schemeClr val="tx1"/>
                  </a:solidFill>
                  <a:latin typeface="+mn-lt"/>
                  <a:ea typeface="+mn-ea"/>
                  <a:cs typeface="+mn-cs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 sz="1400" b="0" i="0" u="none" strike="noStrike" cap="none">
                  <a:solidFill>
                    <a:schemeClr val="tx1"/>
                  </a:solidFill>
                  <a:latin typeface="+mn-lt"/>
                  <a:ea typeface="+mn-ea"/>
                  <a:cs typeface="+mn-cs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 sz="1400" b="0" i="0" u="none" strike="noStrike" cap="none">
                  <a:solidFill>
                    <a:schemeClr val="tx1"/>
                  </a:solidFill>
                  <a:latin typeface="+mn-lt"/>
                  <a:ea typeface="+mn-ea"/>
                  <a:cs typeface="+mn-cs"/>
                  <a:sym typeface="Arial"/>
                </a:defRPr>
              </a:lvl9pPr>
            </a:lstStyle>
            <a:p>
              <a:pPr algn="ctr"/>
              <a:endParaRPr lang="ca-ES" sz="1600" dirty="0">
                <a:latin typeface="Calibri" panose="020F0502020204030204" pitchFamily="34" charset="0"/>
              </a:endParaRPr>
            </a:p>
          </p:txBody>
        </p:sp>
        <p:sp>
          <p:nvSpPr>
            <p:cNvPr id="7" name="Rectángulo 9"/>
            <p:cNvSpPr/>
            <p:nvPr/>
          </p:nvSpPr>
          <p:spPr>
            <a:xfrm>
              <a:off x="3348829" y="2978032"/>
              <a:ext cx="3811626" cy="17081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indent="-285750">
                <a:lnSpc>
                  <a:spcPct val="150000"/>
                </a:lnSpc>
                <a:buFont typeface="Wingdings" panose="05000000000000000000" pitchFamily="2" charset="2"/>
                <a:buChar char="è"/>
              </a:pPr>
              <a:r>
                <a:rPr lang="ca-ES" b="1" dirty="0" smtClean="0">
                  <a:solidFill>
                    <a:srgbClr val="7030A0"/>
                  </a:solidFill>
                  <a:sym typeface="Wingdings" panose="05000000000000000000" pitchFamily="2" charset="2"/>
                </a:rPr>
                <a:t>Per l’empresari</a:t>
              </a:r>
            </a:p>
            <a:p>
              <a:pPr marL="285750" indent="-285750">
                <a:lnSpc>
                  <a:spcPct val="150000"/>
                </a:lnSpc>
                <a:buFont typeface="Wingdings" panose="05000000000000000000" pitchFamily="2" charset="2"/>
                <a:buChar char="è"/>
              </a:pPr>
              <a:r>
                <a:rPr lang="ca-ES" b="1" dirty="0">
                  <a:solidFill>
                    <a:srgbClr val="7030A0"/>
                  </a:solidFill>
                </a:rPr>
                <a:t>D</a:t>
              </a:r>
              <a:r>
                <a:rPr lang="ca-ES" b="1" dirty="0" smtClean="0">
                  <a:solidFill>
                    <a:srgbClr val="7030A0"/>
                  </a:solidFill>
                </a:rPr>
                <a:t>esignació de treballadors</a:t>
              </a:r>
            </a:p>
            <a:p>
              <a:pPr marL="285750" indent="-285750">
                <a:lnSpc>
                  <a:spcPct val="150000"/>
                </a:lnSpc>
                <a:buFont typeface="Wingdings" panose="05000000000000000000" pitchFamily="2" charset="2"/>
                <a:buChar char="è"/>
              </a:pPr>
              <a:r>
                <a:rPr lang="ca-ES" dirty="0" smtClean="0"/>
                <a:t>Servei de prevenció propi</a:t>
              </a:r>
            </a:p>
            <a:p>
              <a:pPr marL="285750" indent="-285750">
                <a:lnSpc>
                  <a:spcPct val="150000"/>
                </a:lnSpc>
                <a:buFont typeface="Wingdings" panose="05000000000000000000" pitchFamily="2" charset="2"/>
                <a:buChar char="è"/>
              </a:pPr>
              <a:r>
                <a:rPr lang="ca-ES" dirty="0" smtClean="0"/>
                <a:t>Servei de prevenció mancomunat</a:t>
              </a:r>
            </a:p>
            <a:p>
              <a:pPr marL="285750" indent="-285750">
                <a:lnSpc>
                  <a:spcPct val="150000"/>
                </a:lnSpc>
                <a:buFont typeface="Wingdings" panose="05000000000000000000" pitchFamily="2" charset="2"/>
                <a:buChar char="è"/>
              </a:pPr>
              <a:r>
                <a:rPr lang="ca-ES" b="1" dirty="0" smtClean="0">
                  <a:solidFill>
                    <a:srgbClr val="7030A0"/>
                  </a:solidFill>
                </a:rPr>
                <a:t>Servei de prevenció aliè</a:t>
              </a:r>
            </a:p>
          </p:txBody>
        </p:sp>
        <p:sp>
          <p:nvSpPr>
            <p:cNvPr id="8" name="Clau d'obertura 16"/>
            <p:cNvSpPr/>
            <p:nvPr/>
          </p:nvSpPr>
          <p:spPr>
            <a:xfrm>
              <a:off x="2994188" y="5117235"/>
              <a:ext cx="423137" cy="713854"/>
            </a:xfrm>
            <a:prstGeom prst="lef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 sz="1400" b="0" i="0" u="none" strike="noStrike" cap="none">
                  <a:solidFill>
                    <a:schemeClr val="tx1"/>
                  </a:solidFill>
                  <a:latin typeface="+mn-lt"/>
                  <a:ea typeface="+mn-ea"/>
                  <a:cs typeface="+mn-cs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 sz="1400" b="0" i="0" u="none" strike="noStrike" cap="none">
                  <a:solidFill>
                    <a:schemeClr val="tx1"/>
                  </a:solidFill>
                  <a:latin typeface="+mn-lt"/>
                  <a:ea typeface="+mn-ea"/>
                  <a:cs typeface="+mn-cs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 sz="1400" b="0" i="0" u="none" strike="noStrike" cap="none">
                  <a:solidFill>
                    <a:schemeClr val="tx1"/>
                  </a:solidFill>
                  <a:latin typeface="+mn-lt"/>
                  <a:ea typeface="+mn-ea"/>
                  <a:cs typeface="+mn-cs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 sz="1400" b="0" i="0" u="none" strike="noStrike" cap="none">
                  <a:solidFill>
                    <a:schemeClr val="tx1"/>
                  </a:solidFill>
                  <a:latin typeface="+mn-lt"/>
                  <a:ea typeface="+mn-ea"/>
                  <a:cs typeface="+mn-cs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 sz="1400" b="0" i="0" u="none" strike="noStrike" cap="none">
                  <a:solidFill>
                    <a:schemeClr val="tx1"/>
                  </a:solidFill>
                  <a:latin typeface="+mn-lt"/>
                  <a:ea typeface="+mn-ea"/>
                  <a:cs typeface="+mn-cs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 sz="1400" b="0" i="0" u="none" strike="noStrike" cap="none">
                  <a:solidFill>
                    <a:schemeClr val="tx1"/>
                  </a:solidFill>
                  <a:latin typeface="+mn-lt"/>
                  <a:ea typeface="+mn-ea"/>
                  <a:cs typeface="+mn-cs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 sz="1400" b="0" i="0" u="none" strike="noStrike" cap="none">
                  <a:solidFill>
                    <a:schemeClr val="tx1"/>
                  </a:solidFill>
                  <a:latin typeface="+mn-lt"/>
                  <a:ea typeface="+mn-ea"/>
                  <a:cs typeface="+mn-cs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 sz="1400" b="0" i="0" u="none" strike="noStrike" cap="none">
                  <a:solidFill>
                    <a:schemeClr val="tx1"/>
                  </a:solidFill>
                  <a:latin typeface="+mn-lt"/>
                  <a:ea typeface="+mn-ea"/>
                  <a:cs typeface="+mn-cs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 sz="1400" b="0" i="0" u="none" strike="noStrike" cap="none">
                  <a:solidFill>
                    <a:schemeClr val="tx1"/>
                  </a:solidFill>
                  <a:latin typeface="+mn-lt"/>
                  <a:ea typeface="+mn-ea"/>
                  <a:cs typeface="+mn-cs"/>
                  <a:sym typeface="Arial"/>
                </a:defRPr>
              </a:lvl9pPr>
            </a:lstStyle>
            <a:p>
              <a:pPr algn="ctr"/>
              <a:endParaRPr lang="ca-ES" sz="1600" dirty="0">
                <a:latin typeface="Calibri" panose="020F0502020204030204" pitchFamily="34" charset="0"/>
              </a:endParaRPr>
            </a:p>
          </p:txBody>
        </p:sp>
        <p:sp>
          <p:nvSpPr>
            <p:cNvPr id="9" name="Rectángulo 13"/>
            <p:cNvSpPr/>
            <p:nvPr/>
          </p:nvSpPr>
          <p:spPr>
            <a:xfrm>
              <a:off x="3301135" y="5134785"/>
              <a:ext cx="3859320" cy="738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indent="-285750">
                <a:lnSpc>
                  <a:spcPct val="150000"/>
                </a:lnSpc>
                <a:buFont typeface="Wingdings" panose="05000000000000000000" pitchFamily="2" charset="2"/>
                <a:buChar char="è"/>
              </a:pPr>
              <a:r>
                <a:rPr lang="ca-ES" b="1" dirty="0" smtClean="0">
                  <a:solidFill>
                    <a:srgbClr val="7030A0"/>
                  </a:solidFill>
                </a:rPr>
                <a:t>Els delegats de </a:t>
              </a:r>
              <a:r>
                <a:rPr lang="ca-ES" b="1" dirty="0" smtClean="0">
                  <a:solidFill>
                    <a:srgbClr val="7030A0"/>
                  </a:solidFill>
                </a:rPr>
                <a:t>prevenció (1)</a:t>
              </a:r>
              <a:endParaRPr lang="ca-ES" b="1" dirty="0" smtClean="0">
                <a:solidFill>
                  <a:srgbClr val="7030A0"/>
                </a:solidFill>
              </a:endParaRPr>
            </a:p>
            <a:p>
              <a:pPr marL="285750" indent="-285750">
                <a:lnSpc>
                  <a:spcPct val="150000"/>
                </a:lnSpc>
                <a:buFont typeface="Wingdings" panose="05000000000000000000" pitchFamily="2" charset="2"/>
                <a:buChar char="è"/>
              </a:pPr>
              <a:r>
                <a:rPr lang="ca-ES" dirty="0" smtClean="0"/>
                <a:t>El comitè de seguretat i salut</a:t>
              </a:r>
            </a:p>
          </p:txBody>
        </p:sp>
        <p:sp>
          <p:nvSpPr>
            <p:cNvPr id="10" name="QuadreDeText 11"/>
            <p:cNvSpPr txBox="1"/>
            <p:nvPr/>
          </p:nvSpPr>
          <p:spPr>
            <a:xfrm>
              <a:off x="1059816" y="5078218"/>
              <a:ext cx="194434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r>
                <a:rPr lang="ca-ES" sz="1600" b="1" dirty="0" smtClean="0">
                  <a:latin typeface="Calibri" pitchFamily="34" charset="0"/>
                </a:rPr>
                <a:t>La representació dels treballadors en la prevenció</a:t>
              </a:r>
              <a:endParaRPr lang="ca-ES" sz="1600" b="1" dirty="0">
                <a:latin typeface="Calibri" pitchFamily="34" charset="0"/>
              </a:endParaRPr>
            </a:p>
          </p:txBody>
        </p:sp>
      </p:grpSp>
      <p:pic>
        <p:nvPicPr>
          <p:cNvPr id="1027" name="Picture 3" descr="C:\Users\HP\AppData\Local\Microsoft\Windows\INetCache\IE\4V50XAB0\ID-10040665[1]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352" y="5661248"/>
            <a:ext cx="991577" cy="746162"/>
          </a:xfrm>
          <a:prstGeom prst="round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31</TotalTime>
  <Words>255</Words>
  <Application>Microsoft Office PowerPoint</Application>
  <PresentationFormat>Presentación en pantalla (4:3)</PresentationFormat>
  <Paragraphs>31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Oriel</vt:lpstr>
      <vt:lpstr>Prevenció de riscos laborals</vt:lpstr>
      <vt:lpstr>Com cal prevenir els riscos laborals a l’empresa?</vt:lpstr>
      <vt:lpstr>On es recullen les accions preventives?</vt:lpstr>
      <vt:lpstr>Elements del pla de prevenció</vt:lpstr>
      <vt:lpstr>Qui s’encarrega de la prevenció?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Prevenció de riscos laborals</dc:title>
  <dc:creator>Estefanía Carballo</dc:creator>
  <cp:lastModifiedBy>Estefanía Carballo</cp:lastModifiedBy>
  <cp:revision>4</cp:revision>
  <dcterms:created xsi:type="dcterms:W3CDTF">2022-10-09T16:28:47Z</dcterms:created>
  <dcterms:modified xsi:type="dcterms:W3CDTF">2022-10-09T16:59:47Z</dcterms:modified>
</cp:coreProperties>
</file>