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rba Serrahima" initials="LBS" lastIdx="0" clrIdx="0">
    <p:extLst>
      <p:ext uri="{19B8F6BF-5375-455C-9EA6-DF929625EA0E}">
        <p15:presenceInfo xmlns:p15="http://schemas.microsoft.com/office/powerpoint/2012/main" xmlns="" userId="S-1-5-21-1960408961-1214440339-1801674531-2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C57"/>
    <a:srgbClr val="00AE00"/>
    <a:srgbClr val="DDD4C5"/>
    <a:srgbClr val="BFFFFA"/>
    <a:srgbClr val="80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76" autoAdjust="0"/>
  </p:normalViewPr>
  <p:slideViewPr>
    <p:cSldViewPr snapToObjects="1">
      <p:cViewPr>
        <p:scale>
          <a:sx n="72" d="100"/>
          <a:sy n="72" d="100"/>
        </p:scale>
        <p:origin x="-1096" y="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0953-F786-AD4A-AF2A-F267F86F9217}" type="datetimeFigureOut">
              <a:rPr lang="es-ES_tradnl" smtClean="0"/>
              <a:pPr/>
              <a:t>16/06/2020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EB61-F9EB-9046-B51F-3A4C03F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2506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6000" dirty="0" smtClean="0">
                <a:latin typeface="a song for jennifer"/>
                <a:cs typeface="a song for jennifer"/>
              </a:rPr>
              <a:t>Els ODS</a:t>
            </a:r>
            <a:endParaRPr lang="es-ES_tradnl" sz="6000" dirty="0">
              <a:latin typeface="a song for jennifer"/>
              <a:cs typeface="a song for jennifer"/>
            </a:endParaRPr>
          </a:p>
        </p:txBody>
      </p:sp>
      <p:pic>
        <p:nvPicPr>
          <p:cNvPr id="6" name="7 Imagen" descr="ODS_Poster_A4mod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2340"/>
            <a:ext cx="9108504" cy="449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1915713" y="3236507"/>
            <a:ext cx="2370008" cy="1717159"/>
          </a:xfrm>
        </p:spPr>
        <p:txBody>
          <a:bodyPr/>
          <a:lstStyle/>
          <a:p>
            <a:pPr lvl="0"/>
            <a:r>
              <a:rPr lang="ca-ES" sz="1300" b="1" dirty="0" smtClean="0">
                <a:latin typeface="Calibri Light" pitchFamily="34" charset="0"/>
              </a:rPr>
              <a:t>POSAR FI A LA FAM </a:t>
            </a:r>
            <a:br>
              <a:rPr lang="ca-ES" sz="1300" b="1" dirty="0" smtClean="0">
                <a:latin typeface="Calibri Light" pitchFamily="34" charset="0"/>
              </a:rPr>
            </a:br>
            <a:r>
              <a:rPr lang="ca-ES" sz="1300" b="1" dirty="0" smtClean="0">
                <a:latin typeface="Calibri Light" pitchFamily="34" charset="0"/>
              </a:rPr>
              <a:t>ASSOLIR LA SEGURETAT ALIMENTÀRIA I LA MILLORA DE LA NUTRICIÓ</a:t>
            </a:r>
            <a:br>
              <a:rPr lang="ca-ES" sz="1300" b="1" dirty="0" smtClean="0">
                <a:latin typeface="Calibri Light" pitchFamily="34" charset="0"/>
              </a:rPr>
            </a:br>
            <a:r>
              <a:rPr lang="ca-ES" sz="1300" b="1" dirty="0" smtClean="0">
                <a:latin typeface="Calibri Light" pitchFamily="34" charset="0"/>
              </a:rPr>
              <a:t>PROMOURE L’AGRICULTURA SOSTENIBLE</a:t>
            </a:r>
            <a:endParaRPr lang="ca-ES" sz="1300" dirty="0">
              <a:latin typeface="Calibri Light" pitchFamily="34" charset="0"/>
            </a:endParaRPr>
          </a:p>
        </p:txBody>
      </p:sp>
      <p:pic>
        <p:nvPicPr>
          <p:cNvPr id="9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643" y="3186563"/>
            <a:ext cx="1717160" cy="1717160"/>
          </a:xfrm>
        </p:spPr>
      </p:pic>
      <p:pic>
        <p:nvPicPr>
          <p:cNvPr id="10" name="Picture 2" descr="Resultat d'imatges de logos ODS en català fi de la pobresa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1519347"/>
            <a:ext cx="1709525" cy="17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7"/>
          <p:cNvSpPr/>
          <p:nvPr/>
        </p:nvSpPr>
        <p:spPr>
          <a:xfrm>
            <a:off x="1915713" y="2060848"/>
            <a:ext cx="2296247" cy="6924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 Light" pitchFamily="34" charset="0"/>
              </a:rPr>
              <a:t>ERRADICAR LA POBRESA A TOT EL MÓN I EN TOTES LES SEVES FORMES</a:t>
            </a:r>
            <a:endParaRPr lang="ca-ES" sz="1300" b="0" i="0" u="none" strike="noStrike" kern="1200" cap="none" spc="0" baseline="0" dirty="0">
              <a:solidFill>
                <a:srgbClr val="000000"/>
              </a:solidFill>
              <a:uFillTx/>
              <a:latin typeface="Calibri Light" pitchFamily="34" charset="0"/>
            </a:endParaRPr>
          </a:p>
        </p:txBody>
      </p:sp>
      <p:pic>
        <p:nvPicPr>
          <p:cNvPr id="16" name="Picture 2" descr="Resultat d'imatges de logos ODS en català salut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9513" y="4820683"/>
            <a:ext cx="1717160" cy="17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9"/>
          <p:cNvSpPr/>
          <p:nvPr/>
        </p:nvSpPr>
        <p:spPr>
          <a:xfrm>
            <a:off x="1894004" y="5298314"/>
            <a:ext cx="2413425" cy="8925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GARANTIR UNA VIDA SANA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PROMOURE EL BENESTAR PER A TOTHOM A TOTES LES EDATS</a:t>
            </a:r>
            <a:r>
              <a:rPr lang="ca-ES" sz="13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	I UNA VI</a:t>
            </a:r>
          </a:p>
        </p:txBody>
      </p:sp>
      <p:pic>
        <p:nvPicPr>
          <p:cNvPr id="18" name="Picture 2" descr="Resultat d'imatges de logo ODS en català ciutats igualtat gènere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428057" y="4537705"/>
            <a:ext cx="1717160" cy="17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ángulo 10"/>
          <p:cNvSpPr/>
          <p:nvPr/>
        </p:nvSpPr>
        <p:spPr>
          <a:xfrm>
            <a:off x="6145217" y="5134675"/>
            <a:ext cx="2891280" cy="6924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ACONSEGUIR LA IGUALTAT DE GÈNERE  APODERAR TOTES LES DONES I NENES</a:t>
            </a:r>
            <a:r>
              <a:rPr lang="ca-ES" sz="13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	</a:t>
            </a:r>
          </a:p>
        </p:txBody>
      </p:sp>
      <p:pic>
        <p:nvPicPr>
          <p:cNvPr id="20" name="Picture 4" descr="Resultat d'imatges de logo ODS en català ciutats educació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428057" y="1700808"/>
            <a:ext cx="1717160" cy="17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ángulo 16"/>
          <p:cNvSpPr/>
          <p:nvPr/>
        </p:nvSpPr>
        <p:spPr>
          <a:xfrm>
            <a:off x="6145217" y="1985129"/>
            <a:ext cx="2764228" cy="8925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GARANTIR UNA EDUCACIÓ INCLUSIVA, EQUITATIVA I DE QUALITAT  PROMOURE OPORTUNITATS D’APRENENTATGE DURANT TOTA LA VIDA PER A TOTHOM</a:t>
            </a:r>
            <a:endParaRPr lang="ca-ES" sz="1300" b="0" i="0" u="none" strike="noStrike" kern="1200" cap="none" spc="0" baseline="0" dirty="0">
              <a:solidFill>
                <a:srgbClr val="000000"/>
              </a:solidFill>
              <a:uFillTx/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pic>
        <p:nvPicPr>
          <p:cNvPr id="22" name="Picture 6" descr="Resultat d'imatges de logo ODS en català aigua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737347"/>
            <a:ext cx="1728482" cy="17284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ángulo 3"/>
          <p:cNvSpPr/>
          <p:nvPr/>
        </p:nvSpPr>
        <p:spPr>
          <a:xfrm>
            <a:off x="1878303" y="2055284"/>
            <a:ext cx="2591708" cy="109260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PROMOURE EL CREIXEMENT ECONÒMIC SOSTINGUT, INCLUSIU I SOSTENIBLE, L’OCUPACIÓ PLENA I PRODUCTIVA,I EL TREBALL DIGNE PER A TOTHOM</a:t>
            </a:r>
            <a:r>
              <a:rPr lang="ca-ES" sz="13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	</a:t>
            </a:r>
          </a:p>
        </p:txBody>
      </p:sp>
      <p:pic>
        <p:nvPicPr>
          <p:cNvPr id="24" name="Picture 8" descr="Resultat d'imatges de logo ODS en català aigua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7794" y="4614154"/>
            <a:ext cx="1728482" cy="172848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ángulo 4"/>
          <p:cNvSpPr/>
          <p:nvPr/>
        </p:nvSpPr>
        <p:spPr>
          <a:xfrm>
            <a:off x="1843398" y="5017393"/>
            <a:ext cx="2562017" cy="109260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CONSTRUIR INFRAESTRUCTURES RESILIENTS PROMOURE LA INDUSTRIALITZACIÓ INCLUSIVA I SOSTENIBLE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FOMENTAR LA INNOVACIÓ</a:t>
            </a:r>
            <a:r>
              <a:rPr lang="ca-ES" sz="13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	</a:t>
            </a:r>
          </a:p>
        </p:txBody>
      </p:sp>
      <p:pic>
        <p:nvPicPr>
          <p:cNvPr id="26" name="Picture 6" descr="Resultat d'imatges de logo ODS en català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77850" y="3281215"/>
            <a:ext cx="1755280" cy="175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4" descr="Resultat d'imatges de logo ODS en català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470011" y="1548284"/>
            <a:ext cx="1763119" cy="176311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ángulo 11"/>
          <p:cNvSpPr/>
          <p:nvPr/>
        </p:nvSpPr>
        <p:spPr>
          <a:xfrm>
            <a:off x="6206363" y="3786201"/>
            <a:ext cx="2811508" cy="109260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PROMOURE SOCIETATS PACÍFIQUES I INCLUSIVES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GARANTIR ACCÉS A LA JUSTÍCIA I INSTITUCIONS RESPONSABLES</a:t>
            </a:r>
            <a:r>
              <a:rPr lang="ca-ES" sz="1300" b="0" i="0" u="none" strike="noStrike" kern="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	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213586" y="2035720"/>
            <a:ext cx="2537490" cy="6924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REDUIR LA DESIGUALTAT </a:t>
            </a:r>
            <a:r>
              <a:rPr lang="ca-ES" sz="1300" b="1" dirty="0">
                <a:solidFill>
                  <a:srgbClr val="000000"/>
                </a:solidFill>
                <a:latin typeface="Calibri Light" pitchFamily="34" charset="0"/>
              </a:rPr>
              <a:t>A TOTS ELS NIVELLS I EN TOTS ELS SECTORS </a:t>
            </a:r>
            <a:r>
              <a:rPr lang="ca-ES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EN I ENTRE ELS PAÏSOS </a:t>
            </a:r>
            <a:r>
              <a:rPr lang="ca-ES" sz="13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	</a:t>
            </a:r>
          </a:p>
        </p:txBody>
      </p:sp>
      <p:pic>
        <p:nvPicPr>
          <p:cNvPr id="30" name="Picture 2" descr="Resultat d'imatges de logos ODS 14 en català aliance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470728" y="4974279"/>
            <a:ext cx="1763119" cy="176311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ángulo 11"/>
          <p:cNvSpPr/>
          <p:nvPr/>
        </p:nvSpPr>
        <p:spPr>
          <a:xfrm>
            <a:off x="6206363" y="5469717"/>
            <a:ext cx="2830133" cy="8925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300" b="1" i="0" u="none" strike="noStrike" kern="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TEIXIR ALIANCES ENTRE DIFERENTS SECTORS PER TREBALLAR CONJUNTAMENT EN UNS MATEIXOS OBJECTIUS </a:t>
            </a:r>
            <a:endParaRPr lang="ca-ES" sz="1300" b="0" i="0" u="none" strike="noStrike" kern="0" cap="none" spc="0" baseline="0" dirty="0">
              <a:solidFill>
                <a:srgbClr val="000000"/>
              </a:solidFill>
              <a:uFillTx/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pic>
        <p:nvPicPr>
          <p:cNvPr id="14" name="Picture 2" descr="Resultat d'imatges de logo ODS en català ciutats i comunitats sostenible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51502" y="4466019"/>
            <a:ext cx="1728192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/>
          <p:cNvSpPr/>
          <p:nvPr/>
        </p:nvSpPr>
        <p:spPr>
          <a:xfrm>
            <a:off x="1547664" y="1521237"/>
            <a:ext cx="8352928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REPTES ESPECÍFICS PER ALS SEGÜENTS OBJECTIUS</a:t>
            </a:r>
          </a:p>
        </p:txBody>
      </p:sp>
      <p:pic>
        <p:nvPicPr>
          <p:cNvPr id="16" name="Picture 4" descr="Resultat d'imatges de logo ODS en català ciutats consum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60713" y="2333280"/>
            <a:ext cx="1685391" cy="1685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Resultat d'imatges de logos ODS en català canvi climàtic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20161" y="4466019"/>
            <a:ext cx="1713100" cy="1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Resultat d'imatges de logos ODS 14 en català biodiversitat marina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61785" y="2341183"/>
            <a:ext cx="1677488" cy="167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Resultat d'imatges de logos ODS 14 en català biodiversitat terrestre català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236296" y="4446142"/>
            <a:ext cx="172819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Resultat d'imatges de logos ODS català">
            <a:extLst>
              <a:ext uri="{FF2B5EF4-FFF2-40B4-BE49-F238E27FC236}">
                <a16:creationId xmlns:a16="http://schemas.microsoft.com/office/drawing/2014/main" xmlns="" id="{3E0FBC91-1EF3-4A23-9702-9ADA39DC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3694"/>
            <a:ext cx="1677488" cy="16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68323DB-E49C-4347-B44F-4F86E3AA25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58473"/>
            <a:ext cx="1703531" cy="17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6DA649F-A81B-4651-B171-F64CF7590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75" y="1507865"/>
            <a:ext cx="1531565" cy="1531565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E40C998-C1DF-4B12-84D3-C333BC5400F5}"/>
              </a:ext>
            </a:extLst>
          </p:cNvPr>
          <p:cNvSpPr/>
          <p:nvPr/>
        </p:nvSpPr>
        <p:spPr>
          <a:xfrm>
            <a:off x="253008" y="3019753"/>
            <a:ext cx="77033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Reduir la contaminació i millorar la qualitat </a:t>
            </a:r>
            <a:r>
              <a:rPr lang="ca-ES" sz="2400" dirty="0" smtClean="0">
                <a:latin typeface="Calibri Light" pitchFamily="34" charset="0"/>
              </a:rPr>
              <a:t>de les aigües.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Reutilització, aprofitament i reciclatge </a:t>
            </a:r>
            <a:r>
              <a:rPr lang="ca-ES" sz="2400" dirty="0" smtClean="0">
                <a:latin typeface="Calibri Light" pitchFamily="34" charset="0"/>
              </a:rPr>
              <a:t>d’aigües.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Ús eficient dels recursos hídrics </a:t>
            </a:r>
            <a:r>
              <a:rPr lang="ca-ES" sz="2400" dirty="0" smtClean="0">
                <a:latin typeface="Calibri Light" pitchFamily="34" charset="0"/>
              </a:rPr>
              <a:t>a tots els sectors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Sostenibilitat de l’extracció i el subministrament </a:t>
            </a:r>
            <a:r>
              <a:rPr lang="ca-ES" sz="2400" dirty="0" smtClean="0">
                <a:latin typeface="Calibri Light" pitchFamily="34" charset="0"/>
              </a:rPr>
              <a:t>d’aigua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Gestió integrada i sostenible </a:t>
            </a:r>
            <a:r>
              <a:rPr lang="ca-ES" sz="2400" dirty="0" smtClean="0">
                <a:latin typeface="Calibri Light" pitchFamily="34" charset="0"/>
              </a:rPr>
              <a:t>dels recursos hídrics.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Protegir els ecosistemes </a:t>
            </a:r>
            <a:r>
              <a:rPr lang="ca-ES" sz="2400" dirty="0" smtClean="0">
                <a:latin typeface="Calibri Light" pitchFamily="34" charset="0"/>
              </a:rPr>
              <a:t>(rius, aqüífers, muntanyes...)</a:t>
            </a:r>
            <a:endParaRPr lang="ca-ES" sz="2400" dirty="0">
              <a:latin typeface="Calibri Light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B9608052-ECE3-4993-AC0D-35B9B7AEEB6C}"/>
              </a:ext>
            </a:extLst>
          </p:cNvPr>
          <p:cNvSpPr/>
          <p:nvPr/>
        </p:nvSpPr>
        <p:spPr>
          <a:xfrm>
            <a:off x="611560" y="1642155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GARANTIR LA DISPONIBILITAT I UNA GESTIÓ SOSTENIBLE DE L’AIGUA I EL </a:t>
            </a:r>
            <a:r>
              <a:rPr lang="ca-ES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SANEJAMENT</a:t>
            </a:r>
            <a:endParaRPr lang="ca-ES" sz="28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E40C998-C1DF-4B12-84D3-C333BC5400F5}"/>
              </a:ext>
            </a:extLst>
          </p:cNvPr>
          <p:cNvSpPr/>
          <p:nvPr/>
        </p:nvSpPr>
        <p:spPr>
          <a:xfrm>
            <a:off x="253008" y="3019753"/>
            <a:ext cx="1101722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>
                <a:latin typeface="Calibri Light" pitchFamily="34" charset="0"/>
              </a:rPr>
              <a:t>Transició cap a </a:t>
            </a:r>
            <a:r>
              <a:rPr lang="ca-ES" sz="2400" b="1" dirty="0">
                <a:latin typeface="Calibri Light" pitchFamily="34" charset="0"/>
              </a:rPr>
              <a:t>energies menys contaminants</a:t>
            </a:r>
            <a:r>
              <a:rPr lang="ca-ES" sz="2400" dirty="0">
                <a:latin typeface="Calibri Light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>
                <a:latin typeface="Calibri Light" pitchFamily="34" charset="0"/>
              </a:rPr>
              <a:t>Potenciar i garantir l’accés a energies netes </a:t>
            </a:r>
            <a:r>
              <a:rPr lang="ca-ES" sz="2400" dirty="0">
                <a:latin typeface="Calibri Light" pitchFamily="34" charset="0"/>
              </a:rPr>
              <a:t>i sostenibles.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>
                <a:latin typeface="Calibri Light" pitchFamily="34" charset="0"/>
              </a:rPr>
              <a:t>Millorar els sistemes de producció i distribució </a:t>
            </a:r>
            <a:r>
              <a:rPr lang="ca-ES" sz="2400" dirty="0">
                <a:latin typeface="Calibri Light" pitchFamily="34" charset="0"/>
              </a:rPr>
              <a:t>energètica.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>
                <a:latin typeface="Calibri Light" pitchFamily="34" charset="0"/>
              </a:rPr>
              <a:t>Augmentar l’ús d’energies renovable </a:t>
            </a:r>
            <a:r>
              <a:rPr lang="ca-ES" sz="2400" dirty="0">
                <a:latin typeface="Calibri Light" pitchFamily="34" charset="0"/>
              </a:rPr>
              <a:t>en conjunt.  	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>
                <a:latin typeface="Calibri Light" pitchFamily="34" charset="0"/>
              </a:rPr>
              <a:t>Potenciar i </a:t>
            </a:r>
            <a:r>
              <a:rPr lang="ca-ES" sz="2400" b="1" dirty="0">
                <a:latin typeface="Calibri Light" pitchFamily="34" charset="0"/>
              </a:rPr>
              <a:t>millorar l’eficiència energètica</a:t>
            </a:r>
            <a:r>
              <a:rPr lang="ca-ES" sz="2400" dirty="0">
                <a:latin typeface="Calibri Light" pitchFamily="34" charset="0"/>
              </a:rPr>
              <a:t>. 	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>
                <a:latin typeface="Calibri Light" pitchFamily="34" charset="0"/>
              </a:rPr>
              <a:t>Reduir l’ús eficient dels recursos energètics </a:t>
            </a:r>
            <a:r>
              <a:rPr lang="ca-ES" sz="2400" dirty="0">
                <a:latin typeface="Calibri Light" pitchFamily="34" charset="0"/>
              </a:rPr>
              <a:t>(estalvi)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B9608052-ECE3-4993-AC0D-35B9B7AEEB6C}"/>
              </a:ext>
            </a:extLst>
          </p:cNvPr>
          <p:cNvSpPr/>
          <p:nvPr/>
        </p:nvSpPr>
        <p:spPr>
          <a:xfrm>
            <a:off x="611560" y="1642155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GARANTIR L’ACCÉS A UNA ENERGIA ASSEQUIBLE, SEGURA, SOSTENIBLE</a:t>
            </a:r>
          </a:p>
        </p:txBody>
      </p:sp>
      <p:pic>
        <p:nvPicPr>
          <p:cNvPr id="7" name="Picture 2" descr="Resultat d'imatges de logos ODS català">
            <a:extLst>
              <a:ext uri="{FF2B5EF4-FFF2-40B4-BE49-F238E27FC236}">
                <a16:creationId xmlns:a16="http://schemas.microsoft.com/office/drawing/2014/main" xmlns="" id="{618AEC73-89AE-405B-8888-ADEBE6FF9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07865"/>
            <a:ext cx="1524758" cy="153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E40C998-C1DF-4B12-84D3-C333BC5400F5}"/>
              </a:ext>
            </a:extLst>
          </p:cNvPr>
          <p:cNvSpPr/>
          <p:nvPr/>
        </p:nvSpPr>
        <p:spPr>
          <a:xfrm>
            <a:off x="253008" y="3826783"/>
            <a:ext cx="8351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Calibri Light" pitchFamily="34" charset="0"/>
              </a:rPr>
              <a:t>Habitatge i serveis bàsics sostenibles i assequibles per tothom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Calibri Light" pitchFamily="34" charset="0"/>
              </a:rPr>
              <a:t>Transport i mobilitat sostenible i segura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Calibri Light" pitchFamily="34" charset="0"/>
              </a:rPr>
              <a:t>Planificar i gestionar de manera participativa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Calibri Light" pitchFamily="34" charset="0"/>
              </a:rPr>
              <a:t>Protegir el patrimoni cultural i natural 	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Calibri Light" pitchFamily="34" charset="0"/>
              </a:rPr>
              <a:t>Reduir els danys i afectacions per desastres naturals. </a:t>
            </a:r>
            <a:endParaRPr lang="ca-ES" sz="2400" dirty="0">
              <a:latin typeface="Calibri Light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B9608052-ECE3-4993-AC0D-35B9B7AEEB6C}"/>
              </a:ext>
            </a:extLst>
          </p:cNvPr>
          <p:cNvSpPr/>
          <p:nvPr/>
        </p:nvSpPr>
        <p:spPr>
          <a:xfrm>
            <a:off x="611560" y="1642155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ACONSEGUIR QUE LES CIUTATS I ELS ASSENTAMENTS HUMANS SIGUIN INCLUSIUS, SEGURS, RESILIENTS I SOSTENIBLES</a:t>
            </a:r>
          </a:p>
        </p:txBody>
      </p:sp>
      <p:pic>
        <p:nvPicPr>
          <p:cNvPr id="8" name="Picture 2" descr="Resultat d'imatges de logo ODS en català ciutats i comunitats sostenible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99970" y="1518928"/>
            <a:ext cx="1520502" cy="152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E40C998-C1DF-4B12-84D3-C333BC5400F5}"/>
              </a:ext>
            </a:extLst>
          </p:cNvPr>
          <p:cNvSpPr/>
          <p:nvPr/>
        </p:nvSpPr>
        <p:spPr>
          <a:xfrm>
            <a:off x="253008" y="3140968"/>
            <a:ext cx="8855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Consum i producció </a:t>
            </a:r>
            <a:r>
              <a:rPr lang="ca-ES" sz="2400" dirty="0" smtClean="0">
                <a:latin typeface="Calibri Light" pitchFamily="34" charset="0"/>
              </a:rPr>
              <a:t>sostenibles.	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Ús sostenible i eficient </a:t>
            </a:r>
            <a:r>
              <a:rPr lang="ca-ES" sz="2400" dirty="0" smtClean="0">
                <a:latin typeface="Calibri Light" pitchFamily="34" charset="0"/>
              </a:rPr>
              <a:t>dels </a:t>
            </a:r>
            <a:r>
              <a:rPr lang="ca-ES" sz="2400" b="1" dirty="0" smtClean="0">
                <a:latin typeface="Calibri Light" pitchFamily="34" charset="0"/>
              </a:rPr>
              <a:t>recursos naturals </a:t>
            </a:r>
            <a:r>
              <a:rPr lang="ca-ES" sz="2400" dirty="0" smtClean="0">
                <a:latin typeface="Calibri Light" pitchFamily="34" charset="0"/>
              </a:rPr>
              <a:t> 	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Reduir el malbaratament alimentari</a:t>
            </a:r>
            <a:r>
              <a:rPr lang="ca-ES" sz="2400" dirty="0" smtClean="0">
                <a:latin typeface="Calibri Light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Reduir residus </a:t>
            </a:r>
            <a:r>
              <a:rPr lang="ca-ES" sz="2400" dirty="0" smtClean="0">
                <a:latin typeface="Calibri Light" pitchFamily="34" charset="0"/>
              </a:rPr>
              <a:t>(prevenció i reutilització) gestió sostenible (reciclatge)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Calibri Light" pitchFamily="34" charset="0"/>
              </a:rPr>
              <a:t>Bones pràctiques sostenibles al sector privat i productiu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Calibri Light" pitchFamily="34" charset="0"/>
              </a:rPr>
              <a:t>Potenciar </a:t>
            </a:r>
            <a:r>
              <a:rPr lang="ca-ES" sz="2400" b="1" dirty="0" smtClean="0">
                <a:latin typeface="Calibri Light" pitchFamily="34" charset="0"/>
              </a:rPr>
              <a:t>clàusules de contractació pública sostenible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Informació i </a:t>
            </a:r>
            <a:r>
              <a:rPr lang="ca-ES" sz="2400" b="1" dirty="0" err="1" smtClean="0">
                <a:latin typeface="Calibri Light" pitchFamily="34" charset="0"/>
              </a:rPr>
              <a:t>sensibilitació</a:t>
            </a:r>
            <a:r>
              <a:rPr lang="ca-ES" sz="2400" b="1" dirty="0" smtClean="0">
                <a:latin typeface="Calibri Light" pitchFamily="34" charset="0"/>
              </a:rPr>
              <a:t> d’estils de vida </a:t>
            </a:r>
            <a:r>
              <a:rPr lang="ca-ES" sz="2400" dirty="0" smtClean="0">
                <a:latin typeface="Calibri Light" pitchFamily="34" charset="0"/>
              </a:rPr>
              <a:t>sostenibles. </a:t>
            </a:r>
            <a:endParaRPr lang="ca-ES" sz="2400" dirty="0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B9608052-ECE3-4993-AC0D-35B9B7AEEB6C}"/>
              </a:ext>
            </a:extLst>
          </p:cNvPr>
          <p:cNvSpPr/>
          <p:nvPr/>
        </p:nvSpPr>
        <p:spPr>
          <a:xfrm>
            <a:off x="611560" y="1642155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GARANTIR MODALITATS DE CONSUM I PRODUCCIÓ SOSTENIBLE</a:t>
            </a:r>
            <a:endParaRPr lang="ca-ES" sz="28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4" descr="Resultat d'imatges de logo ODS en català ciutats consum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08304" y="1512801"/>
            <a:ext cx="1526629" cy="1526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57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E40C998-C1DF-4B12-84D3-C333BC5400F5}"/>
              </a:ext>
            </a:extLst>
          </p:cNvPr>
          <p:cNvSpPr/>
          <p:nvPr/>
        </p:nvSpPr>
        <p:spPr>
          <a:xfrm>
            <a:off x="253008" y="3573016"/>
            <a:ext cx="84954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Resiliència i capacitat d’adaptació </a:t>
            </a:r>
            <a:r>
              <a:rPr lang="ca-ES" sz="2400" dirty="0" smtClean="0">
                <a:latin typeface="Calibri Light" pitchFamily="34" charset="0"/>
              </a:rPr>
              <a:t>als riscos climàtics i als desastres naturals.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Lluita contra el canvi climàtic </a:t>
            </a:r>
            <a:r>
              <a:rPr lang="ca-ES" sz="2400" dirty="0" smtClean="0">
                <a:latin typeface="Calibri Light" pitchFamily="34" charset="0"/>
              </a:rPr>
              <a:t>a tots els nivells (polítiques, estratègies i planificació).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Educar i conscienciar </a:t>
            </a:r>
            <a:r>
              <a:rPr lang="ca-ES" sz="2400" dirty="0" smtClean="0">
                <a:latin typeface="Calibri Light" pitchFamily="34" charset="0"/>
              </a:rPr>
              <a:t>sobre el canvi climàtic i els seus efectes.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Accions per reduir, mitigar i adaptar-nos </a:t>
            </a:r>
            <a:r>
              <a:rPr lang="ca-ES" sz="2400" dirty="0" smtClean="0">
                <a:latin typeface="Calibri Light" pitchFamily="34" charset="0"/>
              </a:rPr>
              <a:t>als seus efectes.</a:t>
            </a:r>
            <a:endParaRPr lang="ca-ES" sz="2400" dirty="0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B9608052-ECE3-4993-AC0D-35B9B7AEEB6C}"/>
              </a:ext>
            </a:extLst>
          </p:cNvPr>
          <p:cNvSpPr/>
          <p:nvPr/>
        </p:nvSpPr>
        <p:spPr>
          <a:xfrm>
            <a:off x="611560" y="1642155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ADOPTAR MESURES URGENTS PER A COMBATRE EL CANVI CLIMÀTIC I ELS SEUS EFECTES </a:t>
            </a:r>
          </a:p>
        </p:txBody>
      </p:sp>
      <p:pic>
        <p:nvPicPr>
          <p:cNvPr id="8" name="Picture 2" descr="Resultat d'imatges de logos ODS en català canvi climàtic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10343" y="1517021"/>
            <a:ext cx="1510129" cy="1510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4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E40C998-C1DF-4B12-84D3-C333BC5400F5}"/>
              </a:ext>
            </a:extLst>
          </p:cNvPr>
          <p:cNvSpPr/>
          <p:nvPr/>
        </p:nvSpPr>
        <p:spPr>
          <a:xfrm>
            <a:off x="305926" y="3429000"/>
            <a:ext cx="8495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Calibri Light" pitchFamily="34" charset="0"/>
              </a:rPr>
              <a:t>Prevenir i reduir la </a:t>
            </a:r>
            <a:r>
              <a:rPr lang="ca-ES" sz="2400" b="1" dirty="0" smtClean="0">
                <a:latin typeface="Calibri Light" pitchFamily="34" charset="0"/>
              </a:rPr>
              <a:t>contaminació marina</a:t>
            </a:r>
            <a:r>
              <a:rPr lang="ca-ES" sz="2400" dirty="0" smtClean="0">
                <a:latin typeface="Calibri Light" pitchFamily="34" charset="0"/>
              </a:rPr>
              <a:t>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Protegir i conservar els ecosistemes i les espècies </a:t>
            </a:r>
            <a:r>
              <a:rPr lang="ca-ES" sz="2400" dirty="0" smtClean="0">
                <a:latin typeface="Calibri Light" pitchFamily="34" charset="0"/>
              </a:rPr>
              <a:t>marines i costaneres.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Explotació sostenible de recursos i la biodiversitat</a:t>
            </a:r>
            <a:r>
              <a:rPr lang="ca-ES" sz="2400" dirty="0" smtClean="0">
                <a:latin typeface="Calibri Light" pitchFamily="34" charset="0"/>
              </a:rPr>
              <a:t>. Prohibir sobreexplotació.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b="1" dirty="0" smtClean="0">
                <a:latin typeface="Calibri Light" pitchFamily="34" charset="0"/>
              </a:rPr>
              <a:t>Ús i gestió sostenible dels ecosistemes i recursos </a:t>
            </a:r>
            <a:r>
              <a:rPr lang="ca-ES" sz="2400" dirty="0" smtClean="0">
                <a:latin typeface="Calibri Light" pitchFamily="34" charset="0"/>
              </a:rPr>
              <a:t>(pesca, aqüicultura, turisme</a:t>
            </a:r>
            <a:endParaRPr lang="ca-ES" sz="2400" dirty="0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B9608052-ECE3-4993-AC0D-35B9B7AEEB6C}"/>
              </a:ext>
            </a:extLst>
          </p:cNvPr>
          <p:cNvSpPr/>
          <p:nvPr/>
        </p:nvSpPr>
        <p:spPr>
          <a:xfrm>
            <a:off x="611560" y="1642155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PROTEGIR, RESTAURAR I GARANTIR L’ÚS SOSTENIBLE DELS ECOSISTEMES I ELS RECURSOS MARINS I COSTANERS </a:t>
            </a:r>
          </a:p>
        </p:txBody>
      </p:sp>
      <p:pic>
        <p:nvPicPr>
          <p:cNvPr id="9" name="Picture 2" descr="Resultat d'imatges de logos ODS 14 en català biodiversitat marina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06123" y="1512801"/>
            <a:ext cx="1514349" cy="1514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9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E40C998-C1DF-4B12-84D3-C333BC5400F5}"/>
              </a:ext>
            </a:extLst>
          </p:cNvPr>
          <p:cNvSpPr/>
          <p:nvPr/>
        </p:nvSpPr>
        <p:spPr>
          <a:xfrm>
            <a:off x="78514" y="3287105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Calibri Light" pitchFamily="34" charset="0"/>
              </a:rPr>
              <a:t>Conservació i restauració dels ecosistemes terrestres i d’aigua dolça.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Calibri Light" pitchFamily="34" charset="0"/>
              </a:rPr>
              <a:t>Gestió i ús sostenible dels recursos i ecosistemes forestals i agrícoles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Calibri Light" pitchFamily="34" charset="0"/>
              </a:rPr>
              <a:t>Lluitar contra la desertificació i la </a:t>
            </a:r>
            <a:r>
              <a:rPr lang="ca-ES" sz="2000" dirty="0" err="1" smtClean="0">
                <a:latin typeface="Calibri Light" pitchFamily="34" charset="0"/>
              </a:rPr>
              <a:t>deforestació</a:t>
            </a:r>
            <a:r>
              <a:rPr lang="ca-ES" sz="2000" dirty="0" smtClean="0">
                <a:latin typeface="Calibri Light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Calibri Light" pitchFamily="34" charset="0"/>
              </a:rPr>
              <a:t>Prevenir i reduir la degradació d’hàbitats naturals i pèrdua de biodiversitat.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Calibri Light" pitchFamily="34" charset="0"/>
              </a:rPr>
              <a:t>Protegir espècies amenaçades. (caça furtiva, tràfic d’espècies de flora i fauna)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Calibri Light" pitchFamily="34" charset="0"/>
              </a:rPr>
              <a:t>Prevenir la introducció d’espècies exòtiques i invasores.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Calibri Light" pitchFamily="34" charset="0"/>
              </a:rPr>
              <a:t>Sensibilitzar i conscienciar sobre la </a:t>
            </a:r>
            <a:r>
              <a:rPr lang="ca-ES" sz="2000" dirty="0" err="1" smtClean="0">
                <a:latin typeface="Calibri Light" pitchFamily="34" charset="0"/>
              </a:rPr>
              <a:t>importancia</a:t>
            </a:r>
            <a:r>
              <a:rPr lang="ca-ES" sz="2000" dirty="0" smtClean="0">
                <a:latin typeface="Calibri Light" pitchFamily="34" charset="0"/>
              </a:rPr>
              <a:t> dels ecosistemes i la biodiversitat. </a:t>
            </a:r>
            <a:endParaRPr lang="ca-ES" sz="2000" dirty="0">
              <a:latin typeface="Calibri Light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B9608052-ECE3-4993-AC0D-35B9B7AEEB6C}"/>
              </a:ext>
            </a:extLst>
          </p:cNvPr>
          <p:cNvSpPr/>
          <p:nvPr/>
        </p:nvSpPr>
        <p:spPr>
          <a:xfrm>
            <a:off x="105446" y="1412193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PROTEGIR, RESTAURAR I PROMOURE L’ÚS SOSTENIBLE DELS ECOSISTEMES, COMBATRE LA DESERTIFICACIÓ I ATURAR LA PÈRDUA DE LA BIODIVERSITAT</a:t>
            </a:r>
            <a:endParaRPr lang="ca-ES" sz="28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2" descr="Resultat d'imatges de logos ODS 14 en català biodiversitat terrestre català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08304" y="1512801"/>
            <a:ext cx="1514349" cy="1514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1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50083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188212" y="1505391"/>
            <a:ext cx="6816080" cy="668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5000" b="1" dirty="0" smtClean="0">
                <a:latin typeface="Calibri Light" pitchFamily="34" charset="0"/>
              </a:rPr>
              <a:t>Què són les </a:t>
            </a:r>
            <a:r>
              <a:rPr lang="ca-ES" sz="5000" b="1" dirty="0" smtClean="0">
                <a:solidFill>
                  <a:srgbClr val="008000"/>
                </a:solidFill>
                <a:latin typeface="Calibri Light" pitchFamily="34" charset="0"/>
              </a:rPr>
              <a:t>ODS</a:t>
            </a:r>
            <a:r>
              <a:rPr lang="ca-ES" sz="5000" b="1" dirty="0" smtClean="0">
                <a:latin typeface="Calibri Light" pitchFamily="34" charset="0"/>
              </a:rPr>
              <a:t>?</a:t>
            </a:r>
            <a:endParaRPr lang="ca-ES" sz="5000" b="1" dirty="0">
              <a:latin typeface="Calibri Light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-1406485" y="2319751"/>
            <a:ext cx="11941789" cy="720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ca-E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</a:rPr>
              <a:t>Què vol dir </a:t>
            </a:r>
            <a:r>
              <a:rPr kumimoji="0" lang="ca-ES" sz="30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 Light" pitchFamily="34" charset="0"/>
              </a:rPr>
              <a:t>Objectius de Desenvolupament Sostenible</a:t>
            </a:r>
            <a:r>
              <a:rPr kumimoji="0" lang="ca-E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</a:rPr>
              <a:t>?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64059"/>
            <a:ext cx="996702" cy="99670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759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82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pic>
        <p:nvPicPr>
          <p:cNvPr id="7" name="2 Imagen" descr="cercle O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229" y="2521110"/>
            <a:ext cx="4507413" cy="3208997"/>
          </a:xfrm>
          <a:prstGeom prst="rect">
            <a:avLst/>
          </a:prstGeom>
        </p:spPr>
      </p:pic>
      <p:pic>
        <p:nvPicPr>
          <p:cNvPr id="8" name="Picture 4" descr="Imatge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344" y="2511982"/>
            <a:ext cx="3960440" cy="3960440"/>
          </a:xfrm>
          <a:prstGeom prst="rect">
            <a:avLst/>
          </a:prstGeom>
          <a:noFill/>
        </p:spPr>
      </p:pic>
      <p:sp>
        <p:nvSpPr>
          <p:cNvPr id="10" name="Rectángulo 1"/>
          <p:cNvSpPr/>
          <p:nvPr/>
        </p:nvSpPr>
        <p:spPr>
          <a:xfrm>
            <a:off x="191344" y="1326299"/>
            <a:ext cx="8773144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400" dirty="0">
                <a:solidFill>
                  <a:srgbClr val="000000"/>
                </a:solidFill>
                <a:latin typeface="Calibri Light" pitchFamily="34" charset="0"/>
              </a:rPr>
              <a:t>Com </a:t>
            </a:r>
            <a:r>
              <a:rPr lang="ca-ES" sz="2400" b="1" dirty="0">
                <a:solidFill>
                  <a:srgbClr val="000000"/>
                </a:solidFill>
                <a:latin typeface="Calibri Light" pitchFamily="34" charset="0"/>
              </a:rPr>
              <a:t>podem treballar els ODS des de l’escola</a:t>
            </a:r>
            <a:r>
              <a:rPr lang="ca-ES" sz="2400" dirty="0">
                <a:solidFill>
                  <a:srgbClr val="000000"/>
                </a:solidFill>
                <a:latin typeface="Calibri Light" pitchFamily="34" charset="0"/>
              </a:rPr>
              <a:t>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400" dirty="0">
                <a:solidFill>
                  <a:srgbClr val="000000"/>
                </a:solidFill>
                <a:latin typeface="Calibri Light" pitchFamily="34" charset="0"/>
              </a:rPr>
              <a:t>Però també, com </a:t>
            </a:r>
            <a:r>
              <a:rPr lang="ca-ES" sz="2400" b="1" dirty="0">
                <a:solidFill>
                  <a:srgbClr val="000000"/>
                </a:solidFill>
                <a:latin typeface="Calibri Light" pitchFamily="34" charset="0"/>
              </a:rPr>
              <a:t>podem fer visible i notori que els estem treballant</a:t>
            </a:r>
            <a:r>
              <a:rPr lang="ca-ES" sz="2400" dirty="0">
                <a:solidFill>
                  <a:srgbClr val="000000"/>
                </a:solidFill>
                <a:latin typeface="Calibri Ligh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73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51385" y="1651378"/>
            <a:ext cx="8257678" cy="84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000" dirty="0" smtClean="0">
                <a:latin typeface="Calibri Light" pitchFamily="34" charset="0"/>
              </a:rPr>
              <a:t>Els </a:t>
            </a:r>
            <a:r>
              <a:rPr lang="ca-ES" sz="2000" b="1" u="sng" dirty="0" smtClean="0">
                <a:latin typeface="Calibri Light" pitchFamily="34" charset="0"/>
              </a:rPr>
              <a:t>Objectius de Desenvolupament Sostenible</a:t>
            </a:r>
            <a:r>
              <a:rPr lang="ca-ES" sz="2000" u="sng" dirty="0" smtClean="0">
                <a:latin typeface="Calibri Light" pitchFamily="34" charset="0"/>
              </a:rPr>
              <a:t> (</a:t>
            </a:r>
            <a:r>
              <a:rPr lang="ca-ES" sz="2000" b="1" u="sng" dirty="0" smtClean="0">
                <a:latin typeface="Calibri Light" pitchFamily="34" charset="0"/>
              </a:rPr>
              <a:t>ODS</a:t>
            </a:r>
            <a:r>
              <a:rPr lang="ca-ES" sz="2000" u="sng" dirty="0" smtClean="0">
                <a:latin typeface="Calibri Light" pitchFamily="34" charset="0"/>
              </a:rPr>
              <a:t>) </a:t>
            </a:r>
            <a:r>
              <a:rPr lang="ca-ES" sz="2000" dirty="0" smtClean="0">
                <a:latin typeface="Calibri Light" pitchFamily="34" charset="0"/>
              </a:rPr>
              <a:t>són un conjunt d’objectius relacionats amb el </a:t>
            </a:r>
            <a:r>
              <a:rPr lang="ca-ES" sz="2000" b="1" dirty="0" smtClean="0">
                <a:latin typeface="Calibri Light" pitchFamily="34" charset="0"/>
              </a:rPr>
              <a:t>futur</a:t>
            </a:r>
            <a:r>
              <a:rPr lang="ca-ES" sz="2000" dirty="0" smtClean="0">
                <a:latin typeface="Calibri Light" pitchFamily="34" charset="0"/>
              </a:rPr>
              <a:t> desenvolupament sostenible </a:t>
            </a:r>
            <a:r>
              <a:rPr lang="ca-ES" sz="2000" b="1" dirty="0" smtClean="0">
                <a:latin typeface="Calibri Light" pitchFamily="34" charset="0"/>
              </a:rPr>
              <a:t>a nivell internacional</a:t>
            </a:r>
            <a:r>
              <a:rPr lang="ca-ES" sz="2000" dirty="0" smtClean="0">
                <a:latin typeface="Calibri Light" pitchFamily="34" charset="0"/>
              </a:rPr>
              <a:t>.</a:t>
            </a:r>
            <a:endParaRPr lang="ca-ES" sz="2000" dirty="0">
              <a:latin typeface="Calibri Light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983432" y="4360243"/>
            <a:ext cx="7774590" cy="1012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 smtClean="0">
                <a:latin typeface="Calibri Light" pitchFamily="34" charset="0"/>
              </a:rPr>
              <a:t>Aquests </a:t>
            </a:r>
            <a:r>
              <a:rPr lang="ca-ES" sz="2000" b="1" dirty="0" smtClean="0">
                <a:latin typeface="Calibri Light" pitchFamily="34" charset="0"/>
              </a:rPr>
              <a:t>nous ODS </a:t>
            </a:r>
            <a:r>
              <a:rPr lang="ca-ES" sz="2000" dirty="0" smtClean="0">
                <a:latin typeface="Calibri Light" pitchFamily="34" charset="0"/>
              </a:rPr>
              <a:t>seran vàlids pels </a:t>
            </a:r>
            <a:r>
              <a:rPr lang="ca-ES" sz="2000" b="1" dirty="0" smtClean="0">
                <a:latin typeface="Calibri Light" pitchFamily="34" charset="0"/>
              </a:rPr>
              <a:t>15 propers anys </a:t>
            </a:r>
            <a:r>
              <a:rPr lang="ca-ES" sz="2000" dirty="0" smtClean="0">
                <a:latin typeface="Calibri Light" pitchFamily="34" charset="0"/>
              </a:rPr>
              <a:t>pel que també se’ls coneix com </a:t>
            </a:r>
            <a:r>
              <a:rPr lang="ca-ES" sz="2000" b="1" dirty="0" smtClean="0">
                <a:latin typeface="Calibri Light" pitchFamily="34" charset="0"/>
              </a:rPr>
              <a:t>Agenda 2030</a:t>
            </a:r>
            <a:endParaRPr lang="ca-ES" sz="2000" dirty="0">
              <a:latin typeface="Calibri Light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95401" y="2967337"/>
            <a:ext cx="8206088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Han estat promoguts per les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Nacions Unides (ONU)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 i van ser aprovats el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2015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en substitució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dels anteriors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Objectius de Desenvolupament del </a:t>
            </a:r>
            <a:r>
              <a:rPr lang="ca-ES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 pitchFamily="34" charset="0"/>
              </a:rPr>
              <a:t>Mil·leni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(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ODM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)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4141" y="4438896"/>
            <a:ext cx="8182315" cy="7848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5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2.  Mentre que els </a:t>
            </a:r>
            <a:r>
              <a:rPr lang="ca-ES" sz="1500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ODM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 es van centrar </a:t>
            </a:r>
            <a:r>
              <a:rPr lang="ca-ES" sz="15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principalment 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en l'agenda social</a:t>
            </a:r>
            <a:r>
              <a:rPr lang="ca-ES" sz="15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, els actuals </a:t>
            </a:r>
            <a:r>
              <a:rPr lang="ca-ES" sz="1500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ODS</a:t>
            </a:r>
            <a:r>
              <a:rPr lang="ca-ES" sz="15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 (Agenda 2030) són d'ampli abast i 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tracten</a:t>
            </a:r>
            <a:r>
              <a:rPr lang="ca-ES" sz="15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, de manera interconnectada, els tres pilars bàsics i fonamentals del desenvolupament sostenible: 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el creixement econòmic, la inclusió social i la protecció del medi ambient.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94141" y="2481906"/>
            <a:ext cx="8318230" cy="154144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1500" b="0" i="0" u="none" strike="noStrike" kern="1200" cap="none" spc="0" baseline="0" dirty="0">
              <a:solidFill>
                <a:srgbClr val="000000"/>
              </a:solidFill>
              <a:uFillTx/>
              <a:latin typeface="Calibri Light" pitchFamily="34" charset="0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1. Els  </a:t>
            </a:r>
            <a:r>
              <a:rPr lang="ca-ES" sz="1500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ODM</a:t>
            </a:r>
            <a:r>
              <a:rPr lang="ca-E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, van ser elaborats per un grup d'experts i tècnics 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a porta tancada</a:t>
            </a:r>
            <a:r>
              <a:rPr lang="ca-E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, sense la participació activa dels propis agents implicats. En</a:t>
            </a:r>
            <a:r>
              <a:rPr lang="ca-ES" sz="15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 canvi,  els actuals </a:t>
            </a:r>
            <a:r>
              <a:rPr lang="ca-ES" sz="1500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ODS</a:t>
            </a:r>
            <a:r>
              <a:rPr lang="ca-ES" sz="1500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 </a:t>
            </a:r>
            <a:r>
              <a:rPr lang="ca-ES" sz="15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són el resultat d'un 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procés de negociació i un acord global </a:t>
            </a:r>
            <a:r>
              <a:rPr lang="ca-ES" sz="15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que va involucrar 193 estats i la 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participació sense precedents </a:t>
            </a:r>
            <a:r>
              <a:rPr lang="ca-ES" sz="15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de la societat civil amb una àmplia representació de diversos sectors; ONG, sectors privats i empresarials, administracions públiques de tots els nivells o universitats, entre molts altres.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94141" y="5596498"/>
            <a:ext cx="8454130" cy="7848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5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3.</a:t>
            </a:r>
            <a:r>
              <a:rPr lang="ca-ES" sz="1500" i="0" u="none" strike="noStrike" kern="1200" cap="none" spc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 </a:t>
            </a:r>
            <a:r>
              <a:rPr lang="ca-E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Per últim, mentre que els </a:t>
            </a:r>
            <a:r>
              <a:rPr lang="ca-ES" sz="1500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ODM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 </a:t>
            </a:r>
            <a:r>
              <a:rPr lang="ca-E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estaven 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dirigits </a:t>
            </a:r>
            <a:r>
              <a:rPr lang="ca-E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especialment als 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països en vies desenvolupament</a:t>
            </a:r>
            <a:r>
              <a:rPr lang="ca-E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, els actuals </a:t>
            </a:r>
            <a:r>
              <a:rPr lang="ca-ES" sz="1500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ODS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 </a:t>
            </a:r>
            <a:r>
              <a:rPr lang="ca-E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es 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dirigeixen a tots els països</a:t>
            </a:r>
            <a:r>
              <a:rPr lang="ca-E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, independentment dels seu nivell de desenvolupament</a:t>
            </a:r>
            <a:r>
              <a:rPr lang="ca-ES" sz="15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, i per tant, </a:t>
            </a:r>
            <a:r>
              <a:rPr lang="ca-E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són uns objectius compartits a nivell mundial, pensant amb una visió global planetària.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127449" y="1405225"/>
            <a:ext cx="7549008" cy="10156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Diferències entre els anteriors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Objectius de Desenvolupament del </a:t>
            </a:r>
            <a:r>
              <a:rPr lang="ca-E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Mil·lenni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(</a:t>
            </a:r>
            <a:r>
              <a:rPr lang="ca-ES" sz="2000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ODM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) </a:t>
            </a:r>
            <a:r>
              <a:rPr lang="ca-ES" sz="2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i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l’actual Agenda 2030 </a:t>
            </a:r>
            <a:r>
              <a:rPr lang="ca-ES" sz="200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i els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Objectius de Desenvolupament Sostenible (</a:t>
            </a:r>
            <a:r>
              <a:rPr lang="ca-ES" sz="2000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ODS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682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4159078" cy="28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251520" y="1518186"/>
            <a:ext cx="8241452" cy="25054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6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Per tot això, </a:t>
            </a:r>
            <a:r>
              <a:rPr lang="ca-ES" sz="2400" b="1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l’Agenda 2030 </a:t>
            </a:r>
            <a:r>
              <a:rPr lang="ca-ES" sz="2400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ens interpel·la a TOTS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, i el seu èxit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exigeix un sistema de </a:t>
            </a:r>
            <a:r>
              <a:rPr lang="ca-ES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governança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 multinivell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eficaç des de l’esfera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internacional, nacional, regional i local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. </a:t>
            </a:r>
          </a:p>
          <a:p>
            <a:pPr marL="0" marR="0" lvl="0" indent="0" algn="just" defTabSz="914400" rtl="0" fontAlgn="auto" hangingPunct="1">
              <a:lnSpc>
                <a:spcPct val="106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kern="0" dirty="0">
                <a:solidFill>
                  <a:srgbClr val="000000"/>
                </a:solidFill>
                <a:latin typeface="Calibri Light" pitchFamily="34" charset="0"/>
                <a:ea typeface="Times New Roman" pitchFamily="18"/>
                <a:cs typeface="Calibri" pitchFamily="34"/>
              </a:rPr>
              <a:t>C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ada nivell de govern responsable s’ha de comprometre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mitjançant consensos, aliances i col·laboracions amb altres actors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 (tant del món empresarial, com acadèmic, com de la societat civil)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per a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impulsar, implementar i aconseguir les fites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marcades.</a:t>
            </a:r>
            <a:endParaRPr lang="ca-ES" sz="2000" b="0" i="0" u="none" strike="noStrike" kern="1200" cap="none" spc="0" baseline="0" dirty="0">
              <a:solidFill>
                <a:srgbClr val="000000"/>
              </a:solidFill>
              <a:uFillTx/>
              <a:latin typeface="Calibri Light" pitchFamily="34" charset="0"/>
              <a:ea typeface="Calibri" pitchFamily="34"/>
              <a:cs typeface="Times New Roman" pitchFamily="18"/>
            </a:endParaRPr>
          </a:p>
        </p:txBody>
      </p:sp>
      <p:pic>
        <p:nvPicPr>
          <p:cNvPr id="10" name="3 Imagen" descr="2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03959"/>
            <a:ext cx="3567860" cy="1397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0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50701" y="2636912"/>
            <a:ext cx="8793299" cy="337335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Calibri Light" pitchFamily="34" charset="0"/>
              </a:rPr>
              <a:t>Universals: </a:t>
            </a:r>
            <a:r>
              <a:rPr lang="ca-ES" dirty="0" smtClean="0">
                <a:latin typeface="Calibri Light" pitchFamily="34" charset="0"/>
              </a:rPr>
              <a:t>impliquen tots els països, independentment del seu nivell de desenvolupament</a:t>
            </a:r>
          </a:p>
          <a:p>
            <a:pPr>
              <a:lnSpc>
                <a:spcPct val="150000"/>
              </a:lnSpc>
            </a:pPr>
            <a:r>
              <a:rPr lang="ca-ES" b="1" dirty="0" smtClean="0">
                <a:latin typeface="Calibri Light" pitchFamily="34" charset="0"/>
              </a:rPr>
              <a:t>Globals: </a:t>
            </a:r>
            <a:r>
              <a:rPr lang="ca-ES" dirty="0" smtClean="0">
                <a:latin typeface="Calibri Light" pitchFamily="34" charset="0"/>
              </a:rPr>
              <a:t>aborden els desafiaments locals, nacionals i transnacionals </a:t>
            </a:r>
          </a:p>
          <a:p>
            <a:pPr>
              <a:lnSpc>
                <a:spcPct val="150000"/>
              </a:lnSpc>
            </a:pPr>
            <a:r>
              <a:rPr lang="ca-ES" b="1" dirty="0" smtClean="0">
                <a:latin typeface="Calibri Light" pitchFamily="34" charset="0"/>
              </a:rPr>
              <a:t>Integrals: </a:t>
            </a:r>
            <a:r>
              <a:rPr lang="ca-ES" dirty="0" smtClean="0">
                <a:latin typeface="Calibri Light" pitchFamily="34" charset="0"/>
              </a:rPr>
              <a:t>interconnectats en totes les seves dimensions i nivells</a:t>
            </a:r>
          </a:p>
          <a:p>
            <a:pPr>
              <a:lnSpc>
                <a:spcPct val="150000"/>
              </a:lnSpc>
            </a:pPr>
            <a:r>
              <a:rPr lang="ca-ES" b="1" dirty="0" smtClean="0">
                <a:latin typeface="Calibri Light" pitchFamily="34" charset="0"/>
              </a:rPr>
              <a:t>Mesurables: </a:t>
            </a:r>
            <a:r>
              <a:rPr lang="ca-ES" dirty="0" smtClean="0">
                <a:latin typeface="Calibri Light" pitchFamily="34" charset="0"/>
              </a:rPr>
              <a:t>s'han de mesurar i avaluar a partir d’indicadors. </a:t>
            </a:r>
          </a:p>
          <a:p>
            <a:pPr>
              <a:lnSpc>
                <a:spcPct val="150000"/>
              </a:lnSpc>
            </a:pPr>
            <a:r>
              <a:rPr lang="ca-ES" b="1" dirty="0" smtClean="0">
                <a:latin typeface="Calibri Light" pitchFamily="34" charset="0"/>
              </a:rPr>
              <a:t>Ambiciosos: </a:t>
            </a:r>
            <a:r>
              <a:rPr lang="ca-ES" dirty="0" smtClean="0">
                <a:latin typeface="Calibri Light" pitchFamily="34" charset="0"/>
              </a:rPr>
              <a:t>no deixen enrere a ningú (</a:t>
            </a:r>
            <a:r>
              <a:rPr lang="ca-ES" dirty="0" err="1" smtClean="0">
                <a:latin typeface="Calibri Light" pitchFamily="34" charset="0"/>
              </a:rPr>
              <a:t>leave</a:t>
            </a:r>
            <a:r>
              <a:rPr lang="ca-ES" dirty="0" smtClean="0">
                <a:latin typeface="Calibri Light" pitchFamily="34" charset="0"/>
              </a:rPr>
              <a:t> no-</a:t>
            </a:r>
            <a:r>
              <a:rPr lang="ca-ES" dirty="0" err="1" smtClean="0">
                <a:latin typeface="Calibri Light" pitchFamily="34" charset="0"/>
              </a:rPr>
              <a:t>one</a:t>
            </a:r>
            <a:r>
              <a:rPr lang="ca-ES" dirty="0" smtClean="0">
                <a:latin typeface="Calibri Light" pitchFamily="34" charset="0"/>
              </a:rPr>
              <a:t> </a:t>
            </a:r>
            <a:r>
              <a:rPr lang="ca-ES" dirty="0" err="1" smtClean="0">
                <a:latin typeface="Calibri Light" pitchFamily="34" charset="0"/>
              </a:rPr>
              <a:t>behind</a:t>
            </a:r>
            <a:r>
              <a:rPr lang="ca-ES" dirty="0" smtClean="0">
                <a:latin typeface="Calibri Light" pitchFamily="34" charset="0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ca-ES" b="1" dirty="0" smtClean="0">
                <a:latin typeface="Calibri Light" pitchFamily="34" charset="0"/>
              </a:rPr>
              <a:t>Inclusius: </a:t>
            </a:r>
            <a:r>
              <a:rPr lang="ca-ES" dirty="0" smtClean="0">
                <a:latin typeface="Calibri Light" pitchFamily="34" charset="0"/>
              </a:rPr>
              <a:t>impliquen tots els nivells i totes les parts </a:t>
            </a:r>
          </a:p>
          <a:p>
            <a:pPr>
              <a:lnSpc>
                <a:spcPct val="150000"/>
              </a:lnSpc>
            </a:pPr>
            <a:r>
              <a:rPr lang="ca-ES" b="1" dirty="0" smtClean="0">
                <a:latin typeface="Calibri Light" pitchFamily="34" charset="0"/>
              </a:rPr>
              <a:t>Multidimensionals: </a:t>
            </a:r>
            <a:r>
              <a:rPr lang="ca-ES" dirty="0" smtClean="0">
                <a:latin typeface="Calibri Light" pitchFamily="34" charset="0"/>
              </a:rPr>
              <a:t>inclouen les 3 dimensions del DS (econòmica, social i ambiental). </a:t>
            </a:r>
          </a:p>
          <a:p>
            <a:pPr>
              <a:lnSpc>
                <a:spcPct val="150000"/>
              </a:lnSpc>
            </a:pPr>
            <a:r>
              <a:rPr lang="ca-ES" b="1" dirty="0" smtClean="0">
                <a:latin typeface="Calibri Light" pitchFamily="34" charset="0"/>
              </a:rPr>
              <a:t>Basats en l’experiència: </a:t>
            </a:r>
            <a:r>
              <a:rPr lang="ca-ES" dirty="0" smtClean="0">
                <a:latin typeface="Calibri Light" pitchFamily="34" charset="0"/>
              </a:rPr>
              <a:t>adquirida dels anteriors ODM. </a:t>
            </a:r>
            <a:endParaRPr lang="ca-ES" dirty="0">
              <a:latin typeface="Calibri Light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32867" y="1168735"/>
            <a:ext cx="8793299" cy="116666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6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2000" b="1" i="0" u="none" strike="noStrike" kern="1200" cap="none" spc="0" baseline="0" dirty="0">
              <a:solidFill>
                <a:srgbClr val="000000"/>
              </a:solidFill>
              <a:uFillTx/>
              <a:latin typeface="Calibri Light" pitchFamily="34" charset="0"/>
              <a:ea typeface="Times New Roman" pitchFamily="18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La </a:t>
            </a:r>
            <a:r>
              <a:rPr lang="ca-ES" b="1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IMPLEMENTACIÓ dels ODS </a:t>
            </a:r>
            <a:r>
              <a:rPr lang="ca-ES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es fonamenta en una sèrie de </a:t>
            </a:r>
            <a:r>
              <a:rPr lang="ca-ES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criteris per garantir el seu èxit</a:t>
            </a:r>
            <a:r>
              <a:rPr lang="ca-ES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  <a:cs typeface="Calibri" pitchFamily="34"/>
              </a:rPr>
              <a:t>: </a:t>
            </a:r>
          </a:p>
          <a:p>
            <a:pPr marL="0" marR="0" lvl="0" indent="0" algn="just" defTabSz="914400" rtl="0" fontAlgn="auto" hangingPunct="1">
              <a:lnSpc>
                <a:spcPct val="106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2000" b="1" i="0" u="none" strike="noStrike" kern="1200" cap="none" spc="0" baseline="0" dirty="0">
              <a:solidFill>
                <a:srgbClr val="000000"/>
              </a:solidFill>
              <a:uFillTx/>
              <a:latin typeface="Calibri Light" pitchFamily="34" charset="0"/>
              <a:ea typeface="Times New Roman" pitchFamily="18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207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5675" y="2492896"/>
            <a:ext cx="8176140" cy="409342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dirty="0" smtClean="0">
                <a:latin typeface="Calibri Light" pitchFamily="34" charset="0"/>
              </a:rPr>
              <a:t> El </a:t>
            </a:r>
            <a:r>
              <a:rPr lang="ca-ES" b="1" u="sng" dirty="0" smtClean="0">
                <a:latin typeface="Calibri Light" pitchFamily="34" charset="0"/>
              </a:rPr>
              <a:t>sentit d’urgència </a:t>
            </a:r>
            <a:r>
              <a:rPr lang="ca-ES" dirty="0" smtClean="0">
                <a:latin typeface="Calibri Light" pitchFamily="34" charset="0"/>
              </a:rPr>
              <a:t>per a assolir els ODS, pels reptes i amenaces que afecten el planeta.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ca-ES" dirty="0" smtClean="0">
                <a:latin typeface="Calibri Light" pitchFamily="34" charset="0"/>
              </a:rPr>
              <a:t>El </a:t>
            </a:r>
            <a:r>
              <a:rPr lang="ca-ES" b="1" u="sng" dirty="0" smtClean="0">
                <a:latin typeface="Calibri Light" pitchFamily="34" charset="0"/>
              </a:rPr>
              <a:t>potencial transformador </a:t>
            </a:r>
            <a:r>
              <a:rPr lang="ca-ES" dirty="0" smtClean="0">
                <a:latin typeface="Calibri Light" pitchFamily="34" charset="0"/>
              </a:rPr>
              <a:t>per condicionar la sostenibilitat a tots els nivells de l’escala planetària.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dirty="0" smtClean="0">
                <a:latin typeface="Calibri Light" pitchFamily="34" charset="0"/>
              </a:rPr>
              <a:t>El </a:t>
            </a:r>
            <a:r>
              <a:rPr lang="ca-ES" b="1" u="sng" dirty="0" smtClean="0">
                <a:latin typeface="Calibri Light" pitchFamily="34" charset="0"/>
              </a:rPr>
              <a:t>caràcter global i universal</a:t>
            </a:r>
            <a:r>
              <a:rPr lang="ca-ES" dirty="0" smtClean="0">
                <a:latin typeface="Calibri Light" pitchFamily="34" charset="0"/>
              </a:rPr>
              <a:t> amb aplicació a tots els països, partint de seves les diferències.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dirty="0" smtClean="0">
                <a:latin typeface="Calibri Light" pitchFamily="34" charset="0"/>
              </a:rPr>
              <a:t>El </a:t>
            </a:r>
            <a:r>
              <a:rPr lang="ca-ES" b="1" u="sng" dirty="0" smtClean="0">
                <a:latin typeface="Calibri Light" pitchFamily="34" charset="0"/>
              </a:rPr>
              <a:t>caràcter indivisible </a:t>
            </a:r>
            <a:r>
              <a:rPr lang="ca-ES" dirty="0" smtClean="0">
                <a:latin typeface="Calibri Light" pitchFamily="34" charset="0"/>
              </a:rPr>
              <a:t>per intentar assolir-los en el seu conjunt, amb enfoc integral, sense renunciar a cap.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b="1" u="sng" dirty="0" smtClean="0">
                <a:latin typeface="Calibri Light" pitchFamily="34" charset="0"/>
              </a:rPr>
              <a:t>L’equilibri entre les 3 dimensions del DS </a:t>
            </a:r>
            <a:r>
              <a:rPr lang="ca-ES" dirty="0" smtClean="0">
                <a:latin typeface="Calibri Light" pitchFamily="34" charset="0"/>
              </a:rPr>
              <a:t>(econòmica, social i ambiental) totes amb igual importància.  </a:t>
            </a:r>
            <a:endParaRPr lang="ca-ES" dirty="0">
              <a:latin typeface="Calibri Light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9406" y="1412776"/>
            <a:ext cx="8654613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Però alhora, quan parlem </a:t>
            </a:r>
            <a:r>
              <a:rPr lang="ca-ES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dels ODS i de </a:t>
            </a:r>
            <a:r>
              <a:rPr lang="ca-ES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la nova </a:t>
            </a:r>
            <a:r>
              <a:rPr lang="ca-ES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Agenda 2030  </a:t>
            </a:r>
            <a:r>
              <a:rPr lang="ca-ES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per al desenvolupament sostenible a nivell mundial hem de partir que aquesta està </a:t>
            </a:r>
            <a:r>
              <a:rPr lang="ca-ES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inspirada en 5 idees fonamentals</a:t>
            </a:r>
            <a:r>
              <a:rPr lang="ca-ES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: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b="0" i="0" u="none" strike="noStrike" kern="1200" cap="none" spc="0" baseline="0" dirty="0">
              <a:solidFill>
                <a:srgbClr val="000000"/>
              </a:solidFill>
              <a:uFillTx/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23528" y="1168735"/>
            <a:ext cx="7726094" cy="140038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 </a:t>
            </a:r>
            <a:endParaRPr lang="ca-ES" sz="2000" b="0" i="0" u="none" strike="noStrike" kern="1200" cap="none" spc="0" baseline="0" dirty="0">
              <a:solidFill>
                <a:srgbClr val="000000"/>
              </a:solidFill>
              <a:uFillTx/>
              <a:latin typeface="Calibri Light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Per últim, aquesta Agenda 2030 i els Objectius per al Desenvolupament Sostenible </a:t>
            </a:r>
            <a:r>
              <a:rPr lang="ca-ES" sz="2000" b="1" i="0" u="sng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estimulen l’acció en 5 esferes clau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, de vital importància (</a:t>
            </a:r>
            <a:r>
              <a:rPr lang="ca-ES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conegudes </a:t>
            </a:r>
            <a:r>
              <a:rPr lang="ca-ES" sz="2000" i="1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com '</a:t>
            </a:r>
            <a:r>
              <a:rPr lang="ca-ES" sz="2000" b="1" i="1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les 5 P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’)  </a:t>
            </a:r>
          </a:p>
        </p:txBody>
      </p:sp>
      <p:sp>
        <p:nvSpPr>
          <p:cNvPr id="9" name="Rectángulo 3"/>
          <p:cNvSpPr/>
          <p:nvPr/>
        </p:nvSpPr>
        <p:spPr>
          <a:xfrm>
            <a:off x="189358" y="2924944"/>
            <a:ext cx="8682182" cy="30162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2000" b="0" i="0" u="none" strike="noStrike" kern="1200" cap="none" spc="0" baseline="0" dirty="0">
              <a:solidFill>
                <a:srgbClr val="000000"/>
              </a:solidFill>
              <a:uFillTx/>
              <a:latin typeface="Calibri Light" pitchFamily="34" charset="0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Persones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(</a:t>
            </a:r>
            <a:r>
              <a:rPr lang="ca-ES" sz="2000" b="0" i="1" u="none" strike="noStrike" kern="1200" cap="none" spc="0" baseline="0" dirty="0" err="1">
                <a:solidFill>
                  <a:srgbClr val="000000"/>
                </a:solidFill>
                <a:uFillTx/>
                <a:latin typeface="Calibri Light" pitchFamily="34" charset="0"/>
              </a:rPr>
              <a:t>People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) 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Planeta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(</a:t>
            </a:r>
            <a:r>
              <a:rPr lang="ca-ES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Planet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) 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Prosperitat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(</a:t>
            </a:r>
            <a:r>
              <a:rPr lang="ca-ES" sz="2000" b="0" i="1" u="none" strike="noStrike" kern="1200" cap="none" spc="0" baseline="0" dirty="0" err="1">
                <a:solidFill>
                  <a:srgbClr val="000000"/>
                </a:solidFill>
                <a:uFillTx/>
                <a:latin typeface="Calibri Light" pitchFamily="34" charset="0"/>
              </a:rPr>
              <a:t>Prosperity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) 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Pau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(</a:t>
            </a:r>
            <a:r>
              <a:rPr lang="ca-ES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Peace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) 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 pitchFamily="34" charset="0"/>
              </a:rPr>
              <a:t>Parternariat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 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(</a:t>
            </a:r>
            <a:r>
              <a:rPr lang="ca-ES" sz="2000" b="0" i="1" u="none" strike="noStrike" kern="1200" cap="none" spc="0" baseline="0" dirty="0" err="1">
                <a:solidFill>
                  <a:srgbClr val="000000"/>
                </a:solidFill>
                <a:uFillTx/>
                <a:latin typeface="Calibri Light" pitchFamily="34" charset="0"/>
              </a:rPr>
              <a:t>Partnership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</a:rPr>
              <a:t> </a:t>
            </a:r>
          </a:p>
        </p:txBody>
      </p:sp>
      <p:pic>
        <p:nvPicPr>
          <p:cNvPr id="10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316733"/>
            <a:ext cx="4002647" cy="400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1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49C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8" y="172033"/>
            <a:ext cx="996702" cy="996702"/>
          </a:xfrm>
          <a:prstGeom prst="rect">
            <a:avLst/>
          </a:prstGeom>
        </p:spPr>
      </p:pic>
      <p:pic>
        <p:nvPicPr>
          <p:cNvPr id="8" name="7 Imagen" descr="ODS_Poster_A4mod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33269"/>
            <a:ext cx="8731811" cy="4313407"/>
          </a:xfrm>
          <a:prstGeom prst="rect">
            <a:avLst/>
          </a:prstGeom>
        </p:spPr>
      </p:pic>
      <p:sp>
        <p:nvSpPr>
          <p:cNvPr id="13" name="Rectángulo 1"/>
          <p:cNvSpPr/>
          <p:nvPr/>
        </p:nvSpPr>
        <p:spPr>
          <a:xfrm>
            <a:off x="359897" y="1385032"/>
            <a:ext cx="8364760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L’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Agenda 2030  </a:t>
            </a:r>
            <a:r>
              <a:rPr lang="ca-ES" sz="2000" b="0" i="0" u="none" strike="noStrike" kern="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es concreta en </a:t>
            </a:r>
            <a:r>
              <a:rPr lang="ca-ES" sz="2000" b="1" i="0" u="none" strike="noStrike" kern="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17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Objectius per </a:t>
            </a:r>
            <a:r>
              <a:rPr lang="ca-ES" sz="2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al Desenvolupament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Sostenible</a:t>
            </a:r>
          </a:p>
        </p:txBody>
      </p:sp>
      <p:sp>
        <p:nvSpPr>
          <p:cNvPr id="14" name="Rectángulo 2"/>
          <p:cNvSpPr/>
          <p:nvPr/>
        </p:nvSpPr>
        <p:spPr>
          <a:xfrm>
            <a:off x="392696" y="1788895"/>
            <a:ext cx="8478844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dirty="0">
                <a:solidFill>
                  <a:srgbClr val="000000"/>
                </a:solidFill>
                <a:latin typeface="Calibri Light" pitchFamily="34" charset="0"/>
                <a:ea typeface="Times New Roman" pitchFamily="18"/>
              </a:rPr>
              <a:t>q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ue a la vegada es desenvolupa en </a:t>
            </a:r>
            <a:r>
              <a:rPr lang="ca-E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169 reptes específics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 pitchFamily="34" charset="0"/>
                <a:ea typeface="Times New Roman" pitchFamily="18"/>
              </a:rPr>
              <a:t> per a aquests objectius.</a:t>
            </a:r>
          </a:p>
        </p:txBody>
      </p:sp>
    </p:spTree>
    <p:extLst>
      <p:ext uri="{BB962C8B-B14F-4D97-AF65-F5344CB8AC3E}">
        <p14:creationId xmlns:p14="http://schemas.microsoft.com/office/powerpoint/2010/main" val="19185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1141</Words>
  <Application>Microsoft Office PowerPoint</Application>
  <PresentationFormat>Presentación en pantalla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Els ODS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POSAR FI A LA FAM  ASSOLIR LA SEGURETAT ALIMENTÀRIA I LA MILLORA DE LA NUTRICIÓ PROMOURE L’AGRICULTURA SOSTENIBLE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DEMO</dc:creator>
  <cp:lastModifiedBy>Antoni</cp:lastModifiedBy>
  <cp:revision>157</cp:revision>
  <dcterms:created xsi:type="dcterms:W3CDTF">2017-03-18T18:40:30Z</dcterms:created>
  <dcterms:modified xsi:type="dcterms:W3CDTF">2020-06-16T20:06:37Z</dcterms:modified>
</cp:coreProperties>
</file>