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2" r:id="rId3"/>
    <p:sldId id="273" r:id="rId4"/>
    <p:sldId id="257" r:id="rId5"/>
    <p:sldId id="277" r:id="rId6"/>
    <p:sldId id="259" r:id="rId7"/>
    <p:sldId id="279" r:id="rId8"/>
    <p:sldId id="256" r:id="rId9"/>
    <p:sldId id="276" r:id="rId10"/>
    <p:sldId id="287" r:id="rId11"/>
    <p:sldId id="263" r:id="rId12"/>
    <p:sldId id="293" r:id="rId13"/>
    <p:sldId id="280" r:id="rId14"/>
    <p:sldId id="275" r:id="rId15"/>
    <p:sldId id="264" r:id="rId16"/>
    <p:sldId id="288" r:id="rId17"/>
    <p:sldId id="291" r:id="rId18"/>
    <p:sldId id="292" r:id="rId19"/>
    <p:sldId id="274" r:id="rId20"/>
    <p:sldId id="258" r:id="rId21"/>
    <p:sldId id="261" r:id="rId22"/>
    <p:sldId id="284" r:id="rId23"/>
    <p:sldId id="285" r:id="rId24"/>
    <p:sldId id="278" r:id="rId25"/>
    <p:sldId id="271" r:id="rId26"/>
    <p:sldId id="286" r:id="rId27"/>
    <p:sldId id="265" r:id="rId28"/>
    <p:sldId id="270" r:id="rId29"/>
    <p:sldId id="266" r:id="rId30"/>
    <p:sldId id="268" r:id="rId31"/>
    <p:sldId id="269" r:id="rId32"/>
    <p:sldId id="260" r:id="rId33"/>
    <p:sldId id="294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0" autoAdjust="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18-10-08T13:27:44.728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0 149 0,'50'0'157,"0"-50"-157,50 50 15,-1 0 1,1 0 0,99 0-16,-99 0 0,99 0 15,-50 0-15,1 0 16,-51 0-16,51 0 15,-51 0 1,-49 0-16,50 0 16,-50 0-16,-1 0 15,1 0 1,0 0-16,0 0 16,0 0-1,-1 0-15,1 0 16,50 0-1,-50-49-15,49 49 16,1 0-16,-50 0 16,49 0-16,51 0 15,-1 0 1,-99 0-16,49 0 16,1 0-16,0 0 15,-51 0 1,1 0-1,0 0-15,0 0 16,0 0 0,-1 0-16,51 0 31,0 0-31,-51 0 0,1 0 16,50 0-1,-50 0-15,99 0 16,-99 0-16,50 0 15,-51 0 1,1 0-16,0 0 16,0 0-16,0 0 15,-1 0-15,1 0 16,0 0 0,0 0-16,0 0 15,-1 0-15,1 0 16,0 0-16,50 0 15,-51 0-15,51 0 16,0 0-16,-1 0 16,1 0-1,-50 0-15,-50 49 203,49-49-62,101 0-141,-51 0 16,-49 0-1,0 50-15,0-50 16,0 0-16,-1 0 125,1 0-109,0 0-1,0 0 16,0 0 16,-1 0-15,1 0-17,0 0 63,-50 50 125,-50-50-187,0 50-16,1-50 16,-1 0-1,50 50-15,-50-50 16,0 0 0,0 0-16,1 0 31,-1 0-16,0 0-15,0 0 63,0 0-1,1 0-15,-1 0-31,0 0-16,0 0 31,0 0-15,1 0-16,-1 0 31,0 0-15,0 0-16,0 0 15,1 0-15,49-50 16,-100 50 0,50 0-16,0 0 15,1 0-15,-1 0 16,-50 0-1,50 0-15,1 0 16,-1 0-16,-50 0 16,1 0-1,49 0-15,0 0 16,0 0 0,0 0-16,1-50 15,-1 50 1,0 0-1,0 0-15,0 0 16,-49 0-16,49 0 16,0 0-16,0 0 15,0 0 1,1 0-16,-1 0 16,0 0-1,0 0 1,-49 0-1,-1 0 1,0 0-16,51 0 16,-1 0-16,0 0 15,0 0 1,0 0-16,1 0 16,-51 0-1,50 0-15,0 0 16,1 0-1,-1 0-15,-50 0 16,50 0 0,1 0-1,-1 0-15,0 0 16,0 0 0,0 0-16,1 0 15,-151 0-15,51 0 16,0 0-16,99 0 15,-149 0-15,-1 50 16,1-50-16,50 0 16,49 50-16,0-50 15,51 0-15,49 49 16,-50-49 0,0 0 109,50 50-125,-50-50 15,0 0 220,1 50-220,-1-50-15,50 50 0,-50-50 31,0 0 110,50-100 250,50 100-376,0-50 1,0 1-16,-1-1 16,1 50-1,0 0 1,0 0-16,-50-50 15,50 50 1,-1 0 0,1 0 15,0 0-15,0 0-1,0 0 16,-1 0-15,1 0 0,0 0-1,0 0 1,-50 50 0,50-50-16,-1 0 15,1 0 1,0 0 15,0 0 32,0 0-63,0 0 15,49 0 1,-49 50-1,50-50-15,-1 49 16,-49-49-16,50 0 16,-1 0-16,-49 0 15,0 0-15,0 0 16,-1 50 203,250-50-204,-100 0-15,50 0 16,0 0-16,0 0 16,50 50-16,-149-50 15,-1 0-15,-49 0 16,-50 0-16,-1 50 15,1-50 173,0 0-172,149 0-16,-99 0 15,49 0-15,-49 0 16,49 0-1,1 0-15,-51 0 0,1 0 32,-50 0-32,-1 0 62,1 0-62,0 0 31,0 0-31,0 0 16,-1 0 15,1 0-15,0 0-16,0 0 47,0 0-16,-1 0-15,1 0-1,0 0 17,0 0 14,0 0-46,-1 0 32,1 0-17,0 0 1,0 0 31,0 0-32,0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18-10-08T13:27:47.569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50 0,'50'0'235,"0"0"-204,0 0 0,-1 0-31,1 0 16,-50 50-16,50-50 15,50 0 1,-51 0 0,51 0-16,-50 0 15,49 0 1,-49 0-1,0 0-15,0 0 32,0 0-32,-1 0 15,1 0 1,0 0-16,0 0 16,0 0-1,-1 0 1,1 0-1,0 0-15,0 0 16,0 0-16,-1 0 16,1 0-16,0 0 15,0 0 1,0 0-16,-1 0 16,1 0-1,0 0-15,0 0 16,49 0-16,1 0 15,-50 0 1,0 0 0,-1 0-16,1 0 15,0 0 1,0 0-16,-50-50 16,50 50-1,0 0-15,-1 0 16,1 0 124,0 0-46,0 0-78,0 0-1,-1 0 1,-98 0 187,49-50-187,-50 50-16,0 0 15,0 0 1,0 0 0,1 0-16,-1 0 15,0 0 1,0 0-16,0 0 16,-49 0-1,49 0-15,-50 0 16,50 0-1,1 0 1,-1 0-16,0 0 31,0 0-31,0 0 16,1 0 0,-1 0-1,0 0-15,0 0 16,0 0-1,1 0 1,-1 0-16,0 0 16,0 0-1,0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18-10-08T13:27:55.648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256 472 0,'0'50'93,"100"-50"-46,-1 0-31,1 0-16,-50 0 16,0 0-16,49 0 15,1 0 1,-50 0-16,-1 0 15,1 0-15,50 0 16,-1 0-16,1 0 16,0 0-16,-1 0 15,51 0-15,-1 0 16,-49 0 0,99 0-16,0 0 15,-49 0-15,-51 0 16,51 0-16,-51 0 15,-49 0-15,0 0 16,0 0-16,-1 0 16,-49 50 218,0 0-234,299-50 16,0 50-16,50-50 15,-200 0-15,1 0 16,-1 0-16,-99 0 16,0 0 155,49 0-171,-49 0 16,50 0-16,49 0 16,0 0-1,-49 49-15,-50-49 16,99 0-16,-99 0 16,0 0-16,0 0 15,-1 0-15,1 0 16,0 0-1,0 0-15,0 0 16,49 0-16,1 0 16,-1 0-1,-49 0-15,50 0 16,49 0-16,-99 0 16,0 0-16,49 0 15,-49 0 1,0 0-16,0 0 15,0 0 1,0 0-16,-1 0 16,1 0-1,0 0-15,0 0 16,0 0-16,-1 0 16,1 0-1,0 0-15,0 0 250,0 0-250,-1 0 16,1 0 15,0 0 47,0 0-62,0 0 31,-50-99 390,0 49-421,0-50-16,0 50 15,0 1-15,0-1 16,0 0 78,-50 50 78,0 0-172,0 0 15,0 0 1,1 0-16,49 50 16,-50-50-1,0 0-15,0 0 16,0 50-1,1-50-15,-1 0 16,0 0-16,-50 49 16,51-49-1,-1 0-15,0 0 16,0 0 0,-50 0-16,51 0 15,-51 0 1,0 0-1,51 0-15,-1 0 16,0 0 0,0-49-16,0 49 15,-49 0-15,49 0 16,0 0 0,0 0-16,1 0 15,-1 0 1,0-50-16,0 50 15,-49 0-15,49 0 16,-50 0-16,1-50 16,99 0-16,-100 50 15,50 0-15,0 0 32,1 0-32,-1 0 15,0-99-15,0 99 16,-49 0-16,49 0 15,-50 0-15,50 0 16,-49 0 0,49 0-16,0-50 15,0 50 1,1 0-16,-1 0 16,0 0-16,0 0 15,0 0 1,0 0-16,1 0 31,-51 0-31,50 0 16,0 0-1,1 0-15,-1 0 16,0 0 0,0 0-16,0 0 15,1 0 1,-1 0-1,-50 0-15,1 0 16,49 0 0,0 0-16,0 0 15,0 0-15,1 0 16,-51 0-16,50 0 16,0 0-1,1 0-15,-1 0 16,0 0-1,0 0-15,0 0 16,1 0 0,-1 0-16,0 0 15,-50 0 1,51 0-16,-1 0 16,0 0-1,0 0-15,0 0 16,1 0-1,-1 0 1,0 0-16,0 0 16,0 0-16,1 0 15,-1 0-15,0 0 78,-50 0-62,50 0-16,-49 0 16,-1 0-16,1 0 15,-51 0-15,100 0 16,1 0-16,-101 0 16,100 0-16,1 0 15,-1 0-15,0 0 16,0 0 218,0 0-203,1 50-31,-1-50 32,0 0-17,0 0 267,50 49-267,-50 1 1,1-50-16,-1 0 15,0 50 1,0-50 31,50 50 265,0 0-296,0-1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18-10-08T13:28:02.026"/>
    </inkml:context>
    <inkml:brush xml:id="br0">
      <inkml:brushProperty name="width" value="0.175" units="cm"/>
      <inkml:brushProperty name="height" value="0.3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0 255 0,'49'0'109,"1"-50"-93,50 0-16,-50 0 16,-1 50-1,1 0-15,0 0 16,0 0-16,0 0 15,-1 0 1,-49-49-16,50 49 16,0 0-16,0 0 15,0 0 1,-1 0-16,1 0 16,50 0-16,-50 0 15,49 0-15,-49 0 16,0 0-1,49 0-15,-49 0 16,0 0 0,0 0-16,0 0 15,0 0 1,-1 0-16,1 0 16,50 0-16,-1 0 15,-49 0 1,0 0-1,0 0-15,0 0 16,-1 0 0,1 0-16,0 0 15,0 0 1,0 0-16,49 0 16,1 0-1,-50 0-15,49 0 16,-49 0-16,0 0 15,0 0-15,-1 0 16,1 0 0,0 0-16,0 0 15,0 0 1,49 0-16,-49 0 31,50 0 110,-1 0-126,250 49-15,-100-49 16,0 0-16,100 50 16,-150-50-16,0 0 15,-99 0-15,-1 0 16,1 0-16,-50 0 16,-50 50 46,-50-50 219,0 50-281,-99 0 16,-1-1-16,1 1 16,99-50-16,-99 50 15,49 0-15,50-50 16,-49 0-1,49 0-15,0 0 16,0 0 0,0 0-1,1 0 1,-1 0-16,0 0 16,0 0-1,0 0-15,0 0 16,100-100 249,50 100-265,-50 0 16,49-50-16,1 50 16,0-49-16,-51 49 15,101 0-15,-51 0 16,-49 0-16,50 0 16,-1 0-16,-49 0 15,0 0-15,50 0 16,-51 0-1,1 0-15,0 0 63,0 0-47,0 0-1,-1 0 157,1-50-172,50 50 16,49 0-16,50 0 15,-49 0-15,-51 0 16,1 0-16,0 0 16,-51 0 77,1 0-93,0 0 16,0 0 0,50 0-16,-51 0 31,1 0-31,0 0 31,0 0 0,0 0-15,-1 0 0,1 0-16,0 0 15,0 0 1,0 0-16,-1 0 15,1 0-15,0 0 16,0 0-16,0 0 219,-50-50-219,49 50 15,-98 0 142,-1 0-157,0 0 15,-99 50-15,99-50 16,-149 0-16,49 0 16,-49 0-16,99 0 15,-49 0-15,-1 0 16,-49 50-16,149-50 15,1 0-15,-101 0 16,100 0 0,-49 0-16,49 0 15,-99 0-15,-1 0 16,51 0-16,-200 0 16,199 0-16,-49-50 15,49 50 1,50 0-16,-49-50 15,-1 0-15,1 0 16,49 50 0,-50 0-16,100-49 15,-100 49-15,51 0 16,-1 0-16,0 0 16,0 0-16,0 0 15,1 0 1,-1 0-16,0 0 15,-149 0-15,99 0 16,50 0-16,-99 0 16,49 0-16,51 0 15,-51 0-15,-49 0 16,49 0-16,-49 0 16,49 0-1,50 0-15,-49 0 0,-1 0 16,50 0-1,-49 0-15,-1 0 16,50 0 0,0 49-16,1-49 15,-51 0 1,50 0-16,50 50 31,-50-50-15,0 0-1,1 0 1,-1 0 15,50 50 16,-50-50-31,0 0-16,100 0 125,0 0-110,49 0-15,1 0 16,50 0-16,-101 0 16,101 0-16,-1 0 15,-99 0-15,0 0 16,49 0-16,-49 0 16,50 50-16,-50-50 15,-1 0-15,1 0 16,0 0-16,0 0 15,0 0 1,-1 0-16,1 0 16,0 0-1,50 0 1,-1 0-16,-49 0 16,50 0-1,-51 0 1,1 0-16,0 0 15,0 0-15,49 0 16,-49 0 0,50 0-1,-50 0 1,49 0-16,-49 0 16,0 0-16,0 0 15,-1 0 1,51 0 62,-50 0-62,0 0-16,-100 0 140,-50 50-109,1-1-31,-1-49 16,0 0 0,51 50-16,-51-50 15,0 0-15,1 0 16,-1 0-16,1 0 16,-1 0-16,0 0 15,-49 0-15,0 0 16,49 0-1,-49 0-15,-1 0 16,1 0-16,-1 0 16,101 0-16,-101 0 15,51 0-15,-51 0 16,1 0 0,-1 0-16,51 0 15,49 0-15,0 0 16,0 0-16,0 0 15,1 0 1,-1 0-16,0 0 16,0 0-16,0 0 15,1 0-15,-1 0 63,0 0-63,0 0 15,50 50 1,-50-50 0,1 0-16,-1 0 31,0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45C0-9395-4607-AD36-E879D29C29C8}" type="datetimeFigureOut">
              <a:rPr lang="es-ES" smtClean="0"/>
              <a:t>18/02/2019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D2BC-C60D-43A6-8BD9-DDE9D906D3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45C0-9395-4607-AD36-E879D29C29C8}" type="datetimeFigureOut">
              <a:rPr lang="es-ES" smtClean="0"/>
              <a:t>18/02/2019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D2BC-C60D-43A6-8BD9-DDE9D906D3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45C0-9395-4607-AD36-E879D29C29C8}" type="datetimeFigureOut">
              <a:rPr lang="es-ES" smtClean="0"/>
              <a:t>18/02/2019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D2BC-C60D-43A6-8BD9-DDE9D906D3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45C0-9395-4607-AD36-E879D29C29C8}" type="datetimeFigureOut">
              <a:rPr lang="es-ES" smtClean="0"/>
              <a:t>18/02/2019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D2BC-C60D-43A6-8BD9-DDE9D906D3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45C0-9395-4607-AD36-E879D29C29C8}" type="datetimeFigureOut">
              <a:rPr lang="es-ES" smtClean="0"/>
              <a:t>18/02/2019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D2BC-C60D-43A6-8BD9-DDE9D906D3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45C0-9395-4607-AD36-E879D29C29C8}" type="datetimeFigureOut">
              <a:rPr lang="es-ES" smtClean="0"/>
              <a:t>18/02/2019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D2BC-C60D-43A6-8BD9-DDE9D906D3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45C0-9395-4607-AD36-E879D29C29C8}" type="datetimeFigureOut">
              <a:rPr lang="es-ES" smtClean="0"/>
              <a:t>18/02/2019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D2BC-C60D-43A6-8BD9-DDE9D906D3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45C0-9395-4607-AD36-E879D29C29C8}" type="datetimeFigureOut">
              <a:rPr lang="es-ES" smtClean="0"/>
              <a:t>18/02/2019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D2BC-C60D-43A6-8BD9-DDE9D906D3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45C0-9395-4607-AD36-E879D29C29C8}" type="datetimeFigureOut">
              <a:rPr lang="es-ES" smtClean="0"/>
              <a:t>18/02/2019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D2BC-C60D-43A6-8BD9-DDE9D906D3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45C0-9395-4607-AD36-E879D29C29C8}" type="datetimeFigureOut">
              <a:rPr lang="es-ES" smtClean="0"/>
              <a:t>18/02/2019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D2BC-C60D-43A6-8BD9-DDE9D906D3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45C0-9395-4607-AD36-E879D29C29C8}" type="datetimeFigureOut">
              <a:rPr lang="es-ES" smtClean="0"/>
              <a:t>18/02/2019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D2BC-C60D-43A6-8BD9-DDE9D906D3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345C0-9395-4607-AD36-E879D29C29C8}" type="datetimeFigureOut">
              <a:rPr lang="es-ES" smtClean="0"/>
              <a:t>18/02/2019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FD2BC-C60D-43A6-8BD9-DDE9D906D3F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bientebio.it/permacultura/casa-bio-edilizia/la-posidonia-una-risorsa-in-piu-per-la-bioedilizia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pngall.com/walnut-png" TargetMode="External"/><Relationship Id="rId7" Type="http://schemas.openxmlformats.org/officeDocument/2006/relationships/hyperlink" Target="http://tercercicloportocarrero.blogspot.com/2016/02/martes-dia-de-la-fruta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hyperlink" Target="http://www.fuentesaludable.com/porque-los-cereales-integrales-son-beneficiosos-para-el-corazon/" TargetMode="External"/><Relationship Id="rId5" Type="http://schemas.openxmlformats.org/officeDocument/2006/relationships/hyperlink" Target="http://eltercerbrazo.com/espinacas/" TargetMode="External"/><Relationship Id="rId10" Type="http://schemas.openxmlformats.org/officeDocument/2006/relationships/image" Target="../media/image14.jpg"/><Relationship Id="rId4" Type="http://schemas.openxmlformats.org/officeDocument/2006/relationships/image" Target="../media/image11.jpeg"/><Relationship Id="rId9" Type="http://schemas.openxmlformats.org/officeDocument/2006/relationships/hyperlink" Target="https://consejonutricion.wordpress.com/2012/07/22/lentejas-contenido-en-proteinas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.emf"/><Relationship Id="rId4" Type="http://schemas.openxmlformats.org/officeDocument/2006/relationships/customXml" Target="../ink/ink2.xml"/><Relationship Id="rId9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56FC5-4FF9-49B6-BEDF-DC20BEC9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dirty="0">
                <a:solidFill>
                  <a:srgbClr val="FF0000"/>
                </a:solidFill>
              </a:rPr>
            </a:br>
            <a:br>
              <a:rPr lang="es-ES" dirty="0">
                <a:solidFill>
                  <a:srgbClr val="FF0000"/>
                </a:solidFill>
              </a:rPr>
            </a:br>
            <a:br>
              <a:rPr lang="es-ES" dirty="0">
                <a:solidFill>
                  <a:srgbClr val="FF0000"/>
                </a:solidFill>
              </a:rPr>
            </a:br>
            <a:br>
              <a:rPr lang="es-ES" dirty="0">
                <a:solidFill>
                  <a:srgbClr val="FF0000"/>
                </a:solidFill>
              </a:rPr>
            </a:br>
            <a:br>
              <a:rPr lang="es-ES" dirty="0">
                <a:solidFill>
                  <a:srgbClr val="FF0000"/>
                </a:solidFill>
              </a:rPr>
            </a:br>
            <a:br>
              <a:rPr lang="es-ES" dirty="0">
                <a:solidFill>
                  <a:srgbClr val="FF0000"/>
                </a:solidFill>
              </a:rPr>
            </a:br>
            <a:br>
              <a:rPr lang="es-ES" dirty="0">
                <a:solidFill>
                  <a:srgbClr val="FF0000"/>
                </a:solidFill>
              </a:rPr>
            </a:br>
            <a:r>
              <a:rPr lang="es-ES" dirty="0" err="1">
                <a:solidFill>
                  <a:srgbClr val="FF0000"/>
                </a:solidFill>
              </a:rPr>
              <a:t>Què</a:t>
            </a:r>
            <a:r>
              <a:rPr lang="es-ES" dirty="0">
                <a:solidFill>
                  <a:srgbClr val="FF0000"/>
                </a:solidFill>
              </a:rPr>
              <a:t> mirar </a:t>
            </a:r>
            <a:r>
              <a:rPr lang="es-ES" dirty="0" err="1">
                <a:solidFill>
                  <a:srgbClr val="FF0000"/>
                </a:solidFill>
              </a:rPr>
              <a:t>d’una</a:t>
            </a:r>
            <a:r>
              <a:rPr lang="es-ES" dirty="0">
                <a:solidFill>
                  <a:srgbClr val="FF0000"/>
                </a:solidFill>
              </a:rPr>
              <a:t> etiqueta alimentaria?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792DE1C-DF5D-45D8-971D-F2207F3F79ED}"/>
              </a:ext>
            </a:extLst>
          </p:cNvPr>
          <p:cNvSpPr txBox="1">
            <a:spLocks/>
          </p:cNvSpPr>
          <p:nvPr/>
        </p:nvSpPr>
        <p:spPr>
          <a:xfrm>
            <a:off x="323528" y="457200"/>
            <a:ext cx="8229600" cy="167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dirty="0"/>
            </a:br>
            <a:r>
              <a:rPr lang="es-ES" sz="13300" dirty="0"/>
              <a:t>Etiquetes </a:t>
            </a:r>
            <a:r>
              <a:rPr lang="es-ES" sz="13300" dirty="0" err="1"/>
              <a:t>nutricionals</a:t>
            </a:r>
            <a:br>
              <a:rPr lang="es-ES" sz="13300" dirty="0"/>
            </a:br>
            <a:r>
              <a:rPr lang="es-ES" sz="13300" dirty="0"/>
              <a:t>i </a:t>
            </a:r>
            <a:r>
              <a:rPr lang="es-ES" sz="13300" dirty="0" err="1"/>
              <a:t>Informació</a:t>
            </a:r>
            <a:r>
              <a:rPr lang="es-ES" sz="13300" dirty="0"/>
              <a:t> Nutriciona</a:t>
            </a:r>
            <a:r>
              <a:rPr lang="es-ES" sz="8900" dirty="0"/>
              <a:t>l</a:t>
            </a:r>
            <a:br>
              <a:rPr lang="es-ES" dirty="0"/>
            </a:br>
            <a:endParaRPr lang="ca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77F65E8-CCE3-4DFA-A569-D231BC8A2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85416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4E688A8-7803-4C5C-9C91-EC7E8A884D58}"/>
              </a:ext>
            </a:extLst>
          </p:cNvPr>
          <p:cNvSpPr/>
          <p:nvPr/>
        </p:nvSpPr>
        <p:spPr>
          <a:xfrm>
            <a:off x="1187624" y="2551837"/>
            <a:ext cx="56703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dirty="0"/>
              <a:t>Donat que no podem sintetitzar els àcids grassos poliinsaturats, aquests son essencials a la nostra dieta, per això cada vegada és més freqüent els aliments que contenen Omega 3 i 6.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4B697D1-85B2-44B7-8F83-3EF3640F79A8}"/>
              </a:ext>
            </a:extLst>
          </p:cNvPr>
          <p:cNvSpPr/>
          <p:nvPr/>
        </p:nvSpPr>
        <p:spPr>
          <a:xfrm>
            <a:off x="1187624" y="1628800"/>
            <a:ext cx="4594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200" b="1" dirty="0"/>
              <a:t>Els greixos omega (3, 6....)</a:t>
            </a:r>
          </a:p>
        </p:txBody>
      </p:sp>
    </p:spTree>
    <p:extLst>
      <p:ext uri="{BB962C8B-B14F-4D97-AF65-F5344CB8AC3E}">
        <p14:creationId xmlns:p14="http://schemas.microsoft.com/office/powerpoint/2010/main" val="420922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DB6F3AF-D9B5-4F06-BE70-286C66B37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528"/>
            <a:ext cx="6408570" cy="575463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9DD82-EBAF-4C28-99EC-11C7863FA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b="1" dirty="0"/>
              <a:t>Per què hem de prendre greixos?</a:t>
            </a:r>
            <a:br>
              <a:rPr lang="ca-ES" b="1" dirty="0"/>
            </a:b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C21BB9-8182-44BC-9C5C-618C7A61D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8235950" cy="3263504"/>
          </a:xfrm>
        </p:spPr>
        <p:txBody>
          <a:bodyPr>
            <a:normAutofit fontScale="55000" lnSpcReduction="20000"/>
          </a:bodyPr>
          <a:lstStyle/>
          <a:p>
            <a:r>
              <a:rPr lang="ca-ES" dirty="0"/>
              <a:t>El greix </a:t>
            </a:r>
            <a:r>
              <a:rPr lang="ca-ES" b="1" dirty="0"/>
              <a:t>sacia la gana i l’ansietat</a:t>
            </a:r>
            <a:r>
              <a:rPr lang="ca-ES" dirty="0"/>
              <a:t>.</a:t>
            </a:r>
          </a:p>
          <a:p>
            <a:br>
              <a:rPr lang="ca-ES" dirty="0"/>
            </a:br>
            <a:r>
              <a:rPr lang="ca-ES" dirty="0"/>
              <a:t>Ajuden a </a:t>
            </a:r>
            <a:r>
              <a:rPr lang="ca-ES" b="1" dirty="0"/>
              <a:t>equilibrar la calor</a:t>
            </a:r>
            <a:r>
              <a:rPr lang="ca-ES" dirty="0"/>
              <a:t> corporal; per això les persones primes solen tenir sempre més fred.</a:t>
            </a:r>
          </a:p>
          <a:p>
            <a:br>
              <a:rPr lang="ca-ES" dirty="0"/>
            </a:br>
            <a:r>
              <a:rPr lang="ca-ES" dirty="0"/>
              <a:t>Són una </a:t>
            </a:r>
            <a:r>
              <a:rPr lang="ca-ES" b="1" dirty="0"/>
              <a:t>font d’energia</a:t>
            </a:r>
            <a:r>
              <a:rPr lang="ca-ES" dirty="0"/>
              <a:t>.</a:t>
            </a:r>
          </a:p>
          <a:p>
            <a:br>
              <a:rPr lang="ca-ES" dirty="0"/>
            </a:br>
            <a:r>
              <a:rPr lang="ca-ES" b="1" dirty="0"/>
              <a:t>Ajuden a absorbir vitamines</a:t>
            </a:r>
            <a:r>
              <a:rPr lang="ca-ES" dirty="0"/>
              <a:t> liposolubles.</a:t>
            </a:r>
            <a:br>
              <a:rPr lang="ca-ES" dirty="0"/>
            </a:br>
            <a:r>
              <a:rPr lang="ca-ES" dirty="0"/>
              <a:t>Participen en la coagulació sanguínia i la pressió arterial.</a:t>
            </a:r>
          </a:p>
          <a:p>
            <a:br>
              <a:rPr lang="ca-ES" dirty="0"/>
            </a:br>
            <a:r>
              <a:rPr lang="ca-ES" dirty="0"/>
              <a:t>Són part de les membranes cel·lulars i de les hormones; per tant, </a:t>
            </a:r>
            <a:r>
              <a:rPr lang="ca-ES" b="1" dirty="0"/>
              <a:t>els necessitem per al manteniment estructural i el funcionament de tot el cos</a:t>
            </a:r>
            <a:r>
              <a:rPr lang="ca-ES" dirty="0"/>
              <a:t>.</a:t>
            </a:r>
            <a:br>
              <a:rPr lang="ca-ES" dirty="0"/>
            </a:b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92485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1F1F841-0AB1-47D5-A2A7-B5401682CB21}"/>
              </a:ext>
            </a:extLst>
          </p:cNvPr>
          <p:cNvSpPr/>
          <p:nvPr/>
        </p:nvSpPr>
        <p:spPr>
          <a:xfrm>
            <a:off x="1259632" y="980728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200" b="1" dirty="0"/>
              <a:t>Hidrats de carboni</a:t>
            </a:r>
            <a:r>
              <a:rPr lang="ca-ES" sz="3200" dirty="0"/>
              <a:t>: Dels hidrats de carboni és obligatori indicar la quantitat de sucres.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2DC5FA-7CD8-4067-B8EE-12672DD53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67632"/>
            <a:ext cx="6223000" cy="3530600"/>
          </a:xfrm>
          <a:prstGeom prst="rect">
            <a:avLst/>
          </a:prstGeom>
        </p:spPr>
      </p:pic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9ACBF797-1B28-4994-9467-E0C9F9604C25}"/>
              </a:ext>
            </a:extLst>
          </p:cNvPr>
          <p:cNvSpPr/>
          <p:nvPr/>
        </p:nvSpPr>
        <p:spPr>
          <a:xfrm rot="17660432">
            <a:off x="683568" y="3645024"/>
            <a:ext cx="792088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14587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183C6-D559-4616-966B-6B7C97D7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a-ES" sz="2700" b="1" dirty="0"/>
              <a:t>Al·lèrgens</a:t>
            </a:r>
            <a:r>
              <a:rPr lang="ca-ES" sz="2700" dirty="0"/>
              <a:t>. Substàncies que poden provocar al·lèrgia o intoleràncies- Ex: fruits secs, peix, gluten, etc.</a:t>
            </a:r>
            <a:br>
              <a:rPr lang="ca-ES" dirty="0"/>
            </a:br>
            <a:endParaRPr lang="ca-ES" dirty="0"/>
          </a:p>
        </p:txBody>
      </p:sp>
      <p:pic>
        <p:nvPicPr>
          <p:cNvPr id="5" name="3 Marcador de contenido" descr="alergenos.jpg">
            <a:extLst>
              <a:ext uri="{FF2B5EF4-FFF2-40B4-BE49-F238E27FC236}">
                <a16:creationId xmlns:a16="http://schemas.microsoft.com/office/drawing/2014/main" id="{B47992FF-D0DA-4D5F-A322-ECA8D619F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84519"/>
            <a:ext cx="6628345" cy="4525963"/>
          </a:xfrm>
        </p:spPr>
      </p:pic>
    </p:spTree>
    <p:extLst>
      <p:ext uri="{BB962C8B-B14F-4D97-AF65-F5344CB8AC3E}">
        <p14:creationId xmlns:p14="http://schemas.microsoft.com/office/powerpoint/2010/main" val="2920260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aliemntos que causan mas alergi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064896" cy="629061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8CC48-44AD-451B-9FD8-0BAD862F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Fibra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C9BCD5-3781-4228-992A-E0491BC2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b="1" dirty="0"/>
              <a:t>Fibra</a:t>
            </a:r>
            <a:r>
              <a:rPr lang="ca-ES" dirty="0"/>
              <a:t>: es recomana 25 g de fibra diària.  Es considera alt contingut en fibra un aliment amb 6 g de fibra per cada 100 g de producte o bé 3 g de fibra per 100 Kcal. </a:t>
            </a:r>
          </a:p>
          <a:p>
            <a:endParaRPr lang="ca-ES" dirty="0"/>
          </a:p>
          <a:p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E89790-BE68-4C6E-B00E-6FF56B4AA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7704" y="3879323"/>
            <a:ext cx="5020872" cy="263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63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158806E-C848-4969-B8FC-3304C1E80909}"/>
              </a:ext>
            </a:extLst>
          </p:cNvPr>
          <p:cNvSpPr/>
          <p:nvPr/>
        </p:nvSpPr>
        <p:spPr>
          <a:xfrm>
            <a:off x="558801" y="1073151"/>
            <a:ext cx="7975600" cy="436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63"/>
              </a:lnSpc>
              <a:spcBef>
                <a:spcPts val="1125"/>
              </a:spcBef>
              <a:spcAft>
                <a:spcPts val="563"/>
              </a:spcAft>
            </a:pPr>
            <a:r>
              <a:rPr lang="ca-ES" sz="1350" b="1" spc="-23" dirty="0">
                <a:solidFill>
                  <a:srgbClr val="000000"/>
                </a:solidFill>
                <a:latin typeface="Raleway-Bold"/>
                <a:ea typeface="Times New Roman" panose="02020603050405020304" pitchFamily="18" charset="0"/>
                <a:cs typeface="Times New Roman" panose="02020603050405020304" pitchFamily="18" charset="0"/>
              </a:rPr>
              <a:t>Tipus de fibra</a:t>
            </a:r>
            <a:endParaRPr lang="ca-E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63"/>
              </a:lnSpc>
              <a:spcBef>
                <a:spcPts val="1125"/>
              </a:spcBef>
              <a:spcAft>
                <a:spcPts val="563"/>
              </a:spcAft>
            </a:pPr>
            <a:r>
              <a:rPr lang="ca-ES" sz="1350" spc="-23" dirty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Raleway-Bold"/>
                <a:ea typeface="Times New Roman" panose="02020603050405020304" pitchFamily="18" charset="0"/>
                <a:cs typeface="Times New Roman" panose="02020603050405020304" pitchFamily="18" charset="0"/>
              </a:rPr>
              <a:t>Fibra soluble</a:t>
            </a:r>
            <a:r>
              <a:rPr lang="ca-ES" sz="1350" spc="-23" dirty="0">
                <a:solidFill>
                  <a:srgbClr val="000000"/>
                </a:solidFill>
                <a:latin typeface="Raleway-Bold"/>
                <a:ea typeface="Times New Roman" panose="02020603050405020304" pitchFamily="18" charset="0"/>
                <a:cs typeface="Times New Roman" panose="02020603050405020304" pitchFamily="18" charset="0"/>
              </a:rPr>
              <a:t>. Atreu l’aigua i alenteix el procés digestiu. Redueix el colesterol: </a:t>
            </a:r>
          </a:p>
          <a:p>
            <a:pPr>
              <a:lnSpc>
                <a:spcPts val="1463"/>
              </a:lnSpc>
              <a:spcBef>
                <a:spcPts val="1125"/>
              </a:spcBef>
              <a:spcAft>
                <a:spcPts val="563"/>
              </a:spcAft>
            </a:pPr>
            <a:r>
              <a:rPr lang="ca-ES" sz="1350" spc="-23" dirty="0">
                <a:solidFill>
                  <a:srgbClr val="000000"/>
                </a:solidFill>
                <a:latin typeface="Raleway-Bold"/>
                <a:ea typeface="Times New Roman" panose="02020603050405020304" pitchFamily="18" charset="0"/>
                <a:cs typeface="Times New Roman" panose="02020603050405020304" pitchFamily="18" charset="0"/>
              </a:rPr>
              <a:t>Saó de civada, nous, llavors, llenties, fruites i verdures.   </a:t>
            </a:r>
            <a:endParaRPr lang="ca-E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63"/>
              </a:lnSpc>
              <a:spcBef>
                <a:spcPts val="1125"/>
              </a:spcBef>
              <a:spcAft>
                <a:spcPts val="563"/>
              </a:spcAft>
            </a:pPr>
            <a:endParaRPr lang="ca-ES" sz="1350" spc="-23" dirty="0">
              <a:solidFill>
                <a:srgbClr val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Raleway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63"/>
              </a:lnSpc>
              <a:spcBef>
                <a:spcPts val="1125"/>
              </a:spcBef>
              <a:spcAft>
                <a:spcPts val="563"/>
              </a:spcAft>
            </a:pPr>
            <a:endParaRPr lang="ca-ES" sz="1350" spc="-23" dirty="0">
              <a:solidFill>
                <a:srgbClr val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Raleway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63"/>
              </a:lnSpc>
              <a:spcBef>
                <a:spcPts val="1125"/>
              </a:spcBef>
              <a:spcAft>
                <a:spcPts val="563"/>
              </a:spcAft>
            </a:pPr>
            <a:r>
              <a:rPr lang="ca-ES" sz="1350" spc="-23" dirty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Raleway-Bold"/>
                <a:ea typeface="Times New Roman" panose="02020603050405020304" pitchFamily="18" charset="0"/>
                <a:cs typeface="Times New Roman" panose="02020603050405020304" pitchFamily="18" charset="0"/>
              </a:rPr>
              <a:t>Fibra insoluble</a:t>
            </a:r>
            <a:r>
              <a:rPr lang="ca-ES" sz="1350" spc="-23" dirty="0">
                <a:solidFill>
                  <a:srgbClr val="000000"/>
                </a:solidFill>
                <a:latin typeface="Raleway-Bold"/>
                <a:ea typeface="Times New Roman" panose="02020603050405020304" pitchFamily="18" charset="0"/>
                <a:cs typeface="Times New Roman" panose="02020603050405020304" pitchFamily="18" charset="0"/>
              </a:rPr>
              <a:t>. Accelera el pas dels aliments en l’estómac i els budells: Saó de blat, verdures, gra integral.</a:t>
            </a:r>
          </a:p>
          <a:p>
            <a:pPr>
              <a:lnSpc>
                <a:spcPts val="1463"/>
              </a:lnSpc>
              <a:spcBef>
                <a:spcPts val="1125"/>
              </a:spcBef>
              <a:spcAft>
                <a:spcPts val="563"/>
              </a:spcAft>
            </a:pPr>
            <a:endParaRPr lang="ca-ES" sz="1350" spc="-23" dirty="0">
              <a:solidFill>
                <a:srgbClr val="000000"/>
              </a:solidFill>
              <a:latin typeface="Raleway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63"/>
              </a:lnSpc>
              <a:spcBef>
                <a:spcPts val="1125"/>
              </a:spcBef>
              <a:spcAft>
                <a:spcPts val="563"/>
              </a:spcAft>
            </a:pPr>
            <a:br>
              <a:rPr lang="ca-ES" sz="1350" spc="-23" dirty="0">
                <a:solidFill>
                  <a:srgbClr val="000000"/>
                </a:solidFill>
                <a:latin typeface="Raleway-Bold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a-ES" sz="1350" spc="-23" dirty="0">
                <a:solidFill>
                  <a:srgbClr val="000000"/>
                </a:solidFill>
                <a:latin typeface="Raleway-Bold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63"/>
              </a:lnSpc>
              <a:spcBef>
                <a:spcPts val="1125"/>
              </a:spcBef>
              <a:spcAft>
                <a:spcPts val="563"/>
              </a:spcAft>
            </a:pPr>
            <a:r>
              <a:rPr lang="ca-ES" sz="1350" b="1" spc="-23" dirty="0">
                <a:solidFill>
                  <a:srgbClr val="000000"/>
                </a:solidFill>
                <a:latin typeface="Raleway-Bold"/>
                <a:ea typeface="Times New Roman" panose="02020603050405020304" pitchFamily="18" charset="0"/>
                <a:cs typeface="Times New Roman" panose="02020603050405020304" pitchFamily="18" charset="0"/>
              </a:rPr>
              <a:t>Dèficit en la dieta</a:t>
            </a:r>
            <a:endParaRPr lang="ca-E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63"/>
              </a:lnSpc>
              <a:spcBef>
                <a:spcPts val="1125"/>
              </a:spcBef>
              <a:spcAft>
                <a:spcPts val="563"/>
              </a:spcAft>
            </a:pPr>
            <a:r>
              <a:rPr lang="ca-ES" sz="1350" spc="-23" dirty="0">
                <a:solidFill>
                  <a:srgbClr val="000000"/>
                </a:solidFill>
                <a:latin typeface="Raleway-Bold"/>
                <a:ea typeface="Times New Roman" panose="02020603050405020304" pitchFamily="18" charset="0"/>
                <a:cs typeface="Times New Roman" panose="02020603050405020304" pitchFamily="18" charset="0"/>
              </a:rPr>
              <a:t>Càncer de còlon, restrenyiment, diverticulosis, síndrome de budell irritable, colitis ulcerosa. </a:t>
            </a:r>
            <a:endParaRPr lang="ca-ES" sz="135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E0C8511-A289-4924-9406-1032EAEBD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90089" y="2005848"/>
            <a:ext cx="1727201" cy="81280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69C8DD6-F2BB-4882-A6B5-25AF725FD7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79711" y="3557021"/>
            <a:ext cx="1536700" cy="102346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9AC629D-0EA6-4559-B9FD-DD29953468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427381" y="1119662"/>
            <a:ext cx="2189569" cy="152678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298ECE5-F5D2-4854-B9A1-1A902C807D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586162" y="2276752"/>
            <a:ext cx="985838" cy="73937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23BF024-B99A-4F25-AAAF-8FBF369634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617290" y="3464248"/>
            <a:ext cx="1387904" cy="138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32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BC12AAC-527D-45DA-BCCC-E0E6B3EAF872}"/>
              </a:ext>
            </a:extLst>
          </p:cNvPr>
          <p:cNvSpPr/>
          <p:nvPr/>
        </p:nvSpPr>
        <p:spPr>
          <a:xfrm>
            <a:off x="288868" y="1632838"/>
            <a:ext cx="8566265" cy="3534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63"/>
              </a:lnSpc>
              <a:spcBef>
                <a:spcPts val="1125"/>
              </a:spcBef>
              <a:spcAft>
                <a:spcPts val="563"/>
              </a:spcAft>
            </a:pPr>
            <a:endParaRPr lang="ca-ES" sz="1200" b="1" spc="-23" dirty="0">
              <a:solidFill>
                <a:srgbClr val="000000"/>
              </a:solidFill>
              <a:latin typeface="Raleway-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63"/>
              </a:lnSpc>
              <a:spcBef>
                <a:spcPts val="1125"/>
              </a:spcBef>
              <a:spcAft>
                <a:spcPts val="563"/>
              </a:spcAft>
            </a:pPr>
            <a:endParaRPr lang="ca-E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63"/>
              </a:lnSpc>
              <a:spcBef>
                <a:spcPts val="1125"/>
              </a:spcBef>
              <a:spcAft>
                <a:spcPts val="563"/>
              </a:spcAft>
            </a:pPr>
            <a:r>
              <a:rPr lang="ca-ES" sz="1350" spc="-23" dirty="0">
                <a:solidFill>
                  <a:srgbClr val="000000"/>
                </a:solidFill>
                <a:latin typeface="Raleway-Bold"/>
                <a:ea typeface="Times New Roman" panose="02020603050405020304" pitchFamily="18" charset="0"/>
                <a:cs typeface="Times New Roman" panose="02020603050405020304" pitchFamily="18" charset="0"/>
              </a:rPr>
              <a:t>Un component vegetal necessari per una bona salut</a:t>
            </a:r>
            <a:r>
              <a:rPr lang="ca-ES" sz="1350" spc="-23" dirty="0">
                <a:solidFill>
                  <a:srgbClr val="000000"/>
                </a:solidFill>
                <a:effectLst>
                  <a:glow rad="228600">
                    <a:srgbClr val="FFFF00"/>
                  </a:glow>
                </a:effectLst>
                <a:latin typeface="Raleway-Bold"/>
                <a:ea typeface="Times New Roman" panose="02020603050405020304" pitchFamily="18" charset="0"/>
                <a:cs typeface="Times New Roman" panose="02020603050405020304" pitchFamily="18" charset="0"/>
              </a:rPr>
              <a:t>. Es necessiten uns 25 g de fibra vegetal al dia.</a:t>
            </a:r>
            <a:endParaRPr lang="ca-ES" sz="1200" dirty="0">
              <a:effectLst>
                <a:glow rad="228600">
                  <a:srgbClr val="FFFF00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463"/>
              </a:lnSpc>
              <a:spcBef>
                <a:spcPts val="1125"/>
              </a:spcBef>
              <a:spcAft>
                <a:spcPts val="563"/>
              </a:spcAft>
              <a:buFont typeface="Wingdings" panose="05000000000000000000" pitchFamily="2" charset="2"/>
              <a:buChar char="q"/>
            </a:pPr>
            <a:r>
              <a:rPr lang="ca-ES" sz="1350" spc="-23" dirty="0">
                <a:solidFill>
                  <a:srgbClr val="000000"/>
                </a:solidFill>
                <a:latin typeface="Raleway-Bold"/>
                <a:ea typeface="Times New Roman" panose="02020603050405020304" pitchFamily="18" charset="0"/>
                <a:cs typeface="Times New Roman" panose="02020603050405020304" pitchFamily="18" charset="0"/>
              </a:rPr>
              <a:t>	Alimenta la microbiota del còlon.</a:t>
            </a:r>
            <a:endParaRPr lang="ca-E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463"/>
              </a:lnSpc>
              <a:spcBef>
                <a:spcPts val="1125"/>
              </a:spcBef>
              <a:spcAft>
                <a:spcPts val="563"/>
              </a:spcAft>
              <a:buFont typeface="Wingdings" panose="05000000000000000000" pitchFamily="2" charset="2"/>
              <a:buChar char="q"/>
            </a:pPr>
            <a:r>
              <a:rPr lang="ca-ES" sz="1350" spc="-23" dirty="0">
                <a:solidFill>
                  <a:srgbClr val="000000"/>
                </a:solidFill>
                <a:latin typeface="Raleway-Bold"/>
                <a:ea typeface="Times New Roman" panose="02020603050405020304" pitchFamily="18" charset="0"/>
                <a:cs typeface="Times New Roman" panose="02020603050405020304" pitchFamily="18" charset="0"/>
              </a:rPr>
              <a:t>	Dona consistència a la femta, afavoreix el trànsit intestinal, redueix l’absorció de colesterol, glucosa i àcids biliars. </a:t>
            </a:r>
            <a:endParaRPr lang="ca-E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63"/>
              </a:lnSpc>
              <a:spcBef>
                <a:spcPts val="1125"/>
              </a:spcBef>
              <a:spcAft>
                <a:spcPts val="563"/>
              </a:spcAft>
            </a:pPr>
            <a:r>
              <a:rPr lang="ca-ES" sz="1350" b="1" spc="-23" dirty="0">
                <a:solidFill>
                  <a:srgbClr val="000000"/>
                </a:solidFill>
                <a:latin typeface="Raleway-Bold"/>
                <a:ea typeface="Times New Roman" panose="02020603050405020304" pitchFamily="18" charset="0"/>
                <a:cs typeface="Times New Roman" panose="02020603050405020304" pitchFamily="18" charset="0"/>
              </a:rPr>
              <a:t>Prevenció</a:t>
            </a:r>
            <a:endParaRPr lang="ca-E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63"/>
              </a:lnSpc>
              <a:spcBef>
                <a:spcPts val="1125"/>
              </a:spcBef>
              <a:spcAft>
                <a:spcPts val="563"/>
              </a:spcAft>
            </a:pPr>
            <a:r>
              <a:rPr lang="ca-ES" sz="1350" spc="-23" dirty="0">
                <a:solidFill>
                  <a:srgbClr val="000000"/>
                </a:solidFill>
                <a:latin typeface="Raleway-Bold"/>
                <a:ea typeface="Times New Roman" panose="02020603050405020304" pitchFamily="18" charset="0"/>
                <a:cs typeface="Times New Roman" panose="02020603050405020304" pitchFamily="18" charset="0"/>
              </a:rPr>
              <a:t>Ajuda a prevenir el </a:t>
            </a:r>
            <a:r>
              <a:rPr lang="ca-ES" sz="1350" spc="-23" dirty="0">
                <a:solidFill>
                  <a:srgbClr val="000000"/>
                </a:solidFill>
                <a:effectLst>
                  <a:glow rad="127000">
                    <a:srgbClr val="00B0F0"/>
                  </a:glow>
                </a:effectLst>
                <a:latin typeface="Raleway-Bold"/>
                <a:ea typeface="Times New Roman" panose="02020603050405020304" pitchFamily="18" charset="0"/>
                <a:cs typeface="Times New Roman" panose="02020603050405020304" pitchFamily="18" charset="0"/>
              </a:rPr>
              <a:t>restrenyiment, la diverticulosis, la diabetis, l’obesitat i el càncer de còlon </a:t>
            </a:r>
            <a:r>
              <a:rPr lang="ca-ES" sz="1350" spc="-23" dirty="0">
                <a:solidFill>
                  <a:srgbClr val="000000"/>
                </a:solidFill>
                <a:latin typeface="Raleway-Bold"/>
                <a:ea typeface="Times New Roman" panose="02020603050405020304" pitchFamily="18" charset="0"/>
                <a:cs typeface="Times New Roman" panose="02020603050405020304" pitchFamily="18" charset="0"/>
              </a:rPr>
              <a:t>i millora la salut cardiovascular i respiratòria. </a:t>
            </a:r>
            <a:endParaRPr lang="ca-E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63"/>
              </a:lnSpc>
              <a:spcBef>
                <a:spcPts val="1125"/>
              </a:spcBef>
              <a:spcAft>
                <a:spcPts val="563"/>
              </a:spcAft>
            </a:pPr>
            <a:endParaRPr lang="ca-E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51147D2-E085-4620-BEA2-1F6C725DD73D}"/>
              </a:ext>
            </a:extLst>
          </p:cNvPr>
          <p:cNvSpPr/>
          <p:nvPr/>
        </p:nvSpPr>
        <p:spPr>
          <a:xfrm>
            <a:off x="3203848" y="921748"/>
            <a:ext cx="2272225" cy="3682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63"/>
              </a:lnSpc>
              <a:spcBef>
                <a:spcPts val="1125"/>
              </a:spcBef>
              <a:spcAft>
                <a:spcPts val="563"/>
              </a:spcAft>
            </a:pPr>
            <a:r>
              <a:rPr lang="ca-ES" sz="4000" b="1" spc="-23" dirty="0">
                <a:solidFill>
                  <a:srgbClr val="000000"/>
                </a:solidFill>
                <a:latin typeface="Raleway-Bold"/>
                <a:ea typeface="Times New Roman" panose="02020603050405020304" pitchFamily="18" charset="0"/>
                <a:cs typeface="Times New Roman" panose="02020603050405020304" pitchFamily="18" charset="0"/>
              </a:rPr>
              <a:t>Funcions</a:t>
            </a:r>
            <a:endParaRPr lang="ca-E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534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664D9-854E-4866-831A-9BD9ADFF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38822C-F237-48FF-A40C-4D5D98A3E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ca-ES" dirty="0"/>
          </a:p>
          <a:p>
            <a:r>
              <a:rPr lang="ca-ES" b="1" dirty="0"/>
              <a:t>Valor energètic</a:t>
            </a:r>
            <a:r>
              <a:rPr lang="ca-ES" dirty="0"/>
              <a:t>: S’expressa en Kcal o KJ. Fixeu-vos, son </a:t>
            </a:r>
            <a:r>
              <a:rPr lang="ca-ES" dirty="0" err="1"/>
              <a:t>Kilo</a:t>
            </a:r>
            <a:r>
              <a:rPr lang="ca-ES" dirty="0"/>
              <a:t> calories no calories. </a:t>
            </a:r>
          </a:p>
          <a:p>
            <a:endParaRPr lang="ca-ES" dirty="0"/>
          </a:p>
          <a:p>
            <a:r>
              <a:rPr lang="ca-ES" b="1" dirty="0"/>
              <a:t>Valors de referencia de nutrients</a:t>
            </a:r>
            <a:r>
              <a:rPr lang="ca-ES" dirty="0"/>
              <a:t> (VRN) (és el mateix que CDR), Quantitat diària recomanada per a una dieta estàndard de 2000 Kcal diàries. Exemple: si un lacti te 180 mg de Ca per 100 g de producte, considerant que la VRN per a 2000 Kcal fora 800 mg, amb 100 g de producte haurem subministrat al nostre organisme el 22,5% del VRN. 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4904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BB62F5-313B-4EEF-AAED-AC75AF44C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7F8658D-F8D8-47BB-8AA4-1B14BB445434}"/>
              </a:ext>
            </a:extLst>
          </p:cNvPr>
          <p:cNvSpPr txBox="1">
            <a:spLocks/>
          </p:cNvSpPr>
          <p:nvPr/>
        </p:nvSpPr>
        <p:spPr>
          <a:xfrm>
            <a:off x="486381" y="937419"/>
            <a:ext cx="8229600" cy="4983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 err="1"/>
              <a:t>Contingut</a:t>
            </a:r>
            <a:r>
              <a:rPr lang="es-ES" dirty="0"/>
              <a:t> en sucres i/o </a:t>
            </a:r>
            <a:r>
              <a:rPr lang="es-ES" dirty="0" err="1"/>
              <a:t>hidrats</a:t>
            </a:r>
            <a:r>
              <a:rPr lang="es-ES" dirty="0"/>
              <a:t> de </a:t>
            </a:r>
            <a:r>
              <a:rPr lang="es-ES" dirty="0" err="1"/>
              <a:t>carboni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 err="1"/>
              <a:t>Contingut</a:t>
            </a:r>
            <a:r>
              <a:rPr lang="es-ES" dirty="0"/>
              <a:t> en </a:t>
            </a:r>
            <a:r>
              <a:rPr lang="es-ES" dirty="0" err="1"/>
              <a:t>greixos</a:t>
            </a:r>
            <a:r>
              <a:rPr lang="es-ES" dirty="0"/>
              <a:t> </a:t>
            </a:r>
            <a:r>
              <a:rPr lang="es-ES" dirty="0" err="1"/>
              <a:t>saturats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 err="1"/>
              <a:t>Contingut</a:t>
            </a:r>
            <a:r>
              <a:rPr lang="es-ES" dirty="0"/>
              <a:t> en sal 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 err="1"/>
              <a:t>Additius</a:t>
            </a:r>
            <a:r>
              <a:rPr lang="es-ES" dirty="0"/>
              <a:t> </a:t>
            </a:r>
            <a:r>
              <a:rPr lang="es-ES" dirty="0" err="1"/>
              <a:t>alimentaris</a:t>
            </a:r>
            <a:r>
              <a:rPr lang="es-ES" dirty="0"/>
              <a:t> (ex: glutamato </a:t>
            </a:r>
            <a:r>
              <a:rPr lang="es-ES" dirty="0" err="1"/>
              <a:t>monosòdic</a:t>
            </a:r>
            <a:r>
              <a:rPr lang="es-ES" dirty="0"/>
              <a:t>=GMS=E-621)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 err="1"/>
              <a:t>Al·lèrgens</a:t>
            </a:r>
            <a:r>
              <a:rPr lang="es-ES" dirty="0"/>
              <a:t> (ex: </a:t>
            </a:r>
            <a:r>
              <a:rPr lang="es-ES" dirty="0" err="1"/>
              <a:t>fruits</a:t>
            </a:r>
            <a:r>
              <a:rPr lang="es-ES" dirty="0"/>
              <a:t> </a:t>
            </a:r>
            <a:r>
              <a:rPr lang="es-ES" dirty="0" err="1"/>
              <a:t>secs</a:t>
            </a:r>
            <a:r>
              <a:rPr lang="es-ES" dirty="0"/>
              <a:t>, </a:t>
            </a:r>
            <a:r>
              <a:rPr lang="es-ES" dirty="0" err="1"/>
              <a:t>marisc</a:t>
            </a:r>
            <a:r>
              <a:rPr lang="es-ES" dirty="0"/>
              <a:t>, </a:t>
            </a:r>
            <a:r>
              <a:rPr lang="es-ES" dirty="0" err="1"/>
              <a:t>peix</a:t>
            </a:r>
            <a:r>
              <a:rPr lang="es-ES" dirty="0"/>
              <a:t>, gluten)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7506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etiqueta leche desnata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476672"/>
            <a:ext cx="3347367" cy="601605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Bajo alto med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7013577" cy="564949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tge 3" descr="additius perillosit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852487"/>
            <a:ext cx="7667625" cy="51530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idor de contingut 3" descr="additius i hiperactivit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48" y="1600200"/>
            <a:ext cx="3914103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511D5-47B1-4CDC-8EEC-2451C7EFC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Vigileu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l’aspecte</a:t>
            </a:r>
            <a:r>
              <a:rPr lang="es-ES" dirty="0"/>
              <a:t>!!!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7A4D90-2173-4A63-9494-3B521FA89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/>
              <a:t>No </a:t>
            </a:r>
            <a:r>
              <a:rPr lang="es-ES" b="1" dirty="0" err="1"/>
              <a:t>sempre</a:t>
            </a:r>
            <a:r>
              <a:rPr lang="es-ES" b="1" dirty="0"/>
              <a:t> </a:t>
            </a:r>
            <a:r>
              <a:rPr lang="es-ES" b="1" dirty="0" err="1"/>
              <a:t>l’aspecte</a:t>
            </a:r>
            <a:r>
              <a:rPr lang="es-ES" b="1" dirty="0"/>
              <a:t> del </a:t>
            </a:r>
            <a:r>
              <a:rPr lang="es-ES" b="1" dirty="0" err="1"/>
              <a:t>producte</a:t>
            </a:r>
            <a:r>
              <a:rPr lang="es-ES" b="1" dirty="0"/>
              <a:t> </a:t>
            </a:r>
            <a:r>
              <a:rPr lang="es-ES" b="1" dirty="0" err="1"/>
              <a:t>correspon</a:t>
            </a:r>
            <a:r>
              <a:rPr lang="es-ES" b="1" dirty="0"/>
              <a:t> al </a:t>
            </a:r>
            <a:r>
              <a:rPr lang="es-ES" b="1" dirty="0" err="1"/>
              <a:t>contingut</a:t>
            </a:r>
            <a:r>
              <a:rPr lang="es-ES" b="1" dirty="0"/>
              <a:t>. </a:t>
            </a:r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r>
              <a:rPr lang="es-ES" b="1" dirty="0"/>
              <a:t>La </a:t>
            </a:r>
            <a:r>
              <a:rPr lang="es-ES" b="1" dirty="0" err="1"/>
              <a:t>majoria</a:t>
            </a:r>
            <a:r>
              <a:rPr lang="es-ES" b="1" dirty="0"/>
              <a:t> de </a:t>
            </a:r>
            <a:r>
              <a:rPr lang="es-ES" b="1" dirty="0" err="1"/>
              <a:t>productes</a:t>
            </a:r>
            <a:r>
              <a:rPr lang="es-ES" b="1" dirty="0"/>
              <a:t> </a:t>
            </a:r>
            <a:r>
              <a:rPr lang="es-ES" b="1" dirty="0" err="1"/>
              <a:t>processats</a:t>
            </a:r>
            <a:r>
              <a:rPr lang="es-ES" b="1" dirty="0"/>
              <a:t> porten </a:t>
            </a:r>
            <a:r>
              <a:rPr lang="es-ES" b="1" dirty="0" err="1"/>
              <a:t>uns</a:t>
            </a:r>
            <a:r>
              <a:rPr lang="es-ES" b="1" dirty="0"/>
              <a:t> </a:t>
            </a:r>
            <a:r>
              <a:rPr lang="es-ES" b="1" dirty="0" err="1"/>
              <a:t>embolcalls</a:t>
            </a:r>
            <a:r>
              <a:rPr lang="es-ES" b="1" dirty="0"/>
              <a:t> </a:t>
            </a:r>
            <a:r>
              <a:rPr lang="es-ES" b="1" dirty="0" err="1"/>
              <a:t>enganyossos</a:t>
            </a:r>
            <a:r>
              <a:rPr lang="es-ES" b="1" dirty="0"/>
              <a:t>!!!!</a:t>
            </a:r>
            <a:endParaRPr lang="ca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FB7ABE-0F90-41EC-919D-43849DCF0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74" y="2087528"/>
            <a:ext cx="3436652" cy="319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17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10CA0-7841-4DDD-850D-6DD4C347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9FD7CB-4E9D-4E4D-8568-B3AF07421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pPr marL="0" indent="0">
              <a:buNone/>
            </a:pPr>
            <a:r>
              <a:rPr lang="es-ES" dirty="0" err="1"/>
              <a:t>Sense</a:t>
            </a:r>
            <a:r>
              <a:rPr lang="es-ES" dirty="0"/>
              <a:t> mirar </a:t>
            </a:r>
            <a:r>
              <a:rPr lang="es-ES" dirty="0" err="1"/>
              <a:t>l’etiqueta</a:t>
            </a:r>
            <a:r>
              <a:rPr lang="es-ES" dirty="0"/>
              <a:t> nutricional, tan </a:t>
            </a:r>
            <a:r>
              <a:rPr lang="es-ES" dirty="0" err="1"/>
              <a:t>sols</a:t>
            </a:r>
            <a:r>
              <a:rPr lang="es-ES" dirty="0"/>
              <a:t> per </a:t>
            </a:r>
            <a:r>
              <a:rPr lang="es-ES" dirty="0" err="1"/>
              <a:t>l’embolcall</a:t>
            </a:r>
            <a:r>
              <a:rPr lang="es-ES" dirty="0"/>
              <a:t> </a:t>
            </a:r>
            <a:r>
              <a:rPr lang="es-ES" dirty="0" err="1"/>
              <a:t>d’aquest</a:t>
            </a:r>
            <a:r>
              <a:rPr lang="es-ES" dirty="0"/>
              <a:t> </a:t>
            </a:r>
            <a:r>
              <a:rPr lang="es-ES" dirty="0" err="1"/>
              <a:t>producte</a:t>
            </a:r>
            <a:r>
              <a:rPr lang="es-ES" dirty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Creus que </a:t>
            </a:r>
            <a:r>
              <a:rPr lang="es-ES" dirty="0" err="1"/>
              <a:t>aquestes</a:t>
            </a:r>
            <a:r>
              <a:rPr lang="es-ES" dirty="0"/>
              <a:t> </a:t>
            </a:r>
            <a:r>
              <a:rPr lang="es-ES" dirty="0" err="1"/>
              <a:t>galetes</a:t>
            </a:r>
            <a:r>
              <a:rPr lang="es-ES" dirty="0"/>
              <a:t> </a:t>
            </a:r>
            <a:r>
              <a:rPr lang="es-ES" dirty="0" err="1"/>
              <a:t>tenen</a:t>
            </a:r>
            <a:r>
              <a:rPr lang="es-ES" dirty="0"/>
              <a:t> sal? </a:t>
            </a:r>
            <a:r>
              <a:rPr lang="es-ES" dirty="0" err="1"/>
              <a:t>Molta</a:t>
            </a:r>
            <a:r>
              <a:rPr lang="es-ES" dirty="0"/>
              <a:t>, </a:t>
            </a:r>
            <a:r>
              <a:rPr lang="es-ES" dirty="0" err="1"/>
              <a:t>mitjana</a:t>
            </a:r>
            <a:r>
              <a:rPr lang="es-ES" dirty="0"/>
              <a:t> o poca?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Creus que </a:t>
            </a:r>
            <a:r>
              <a:rPr lang="es-ES" dirty="0" err="1"/>
              <a:t>tenen</a:t>
            </a:r>
            <a:r>
              <a:rPr lang="es-ES" dirty="0"/>
              <a:t> </a:t>
            </a:r>
            <a:r>
              <a:rPr lang="es-ES" dirty="0" err="1"/>
              <a:t>llet</a:t>
            </a:r>
            <a:r>
              <a:rPr lang="es-ES" dirty="0"/>
              <a:t>? </a:t>
            </a:r>
            <a:r>
              <a:rPr lang="es-ES" dirty="0" err="1"/>
              <a:t>Molta</a:t>
            </a:r>
            <a:r>
              <a:rPr lang="es-ES" dirty="0"/>
              <a:t>, </a:t>
            </a:r>
            <a:r>
              <a:rPr lang="es-ES" dirty="0" err="1"/>
              <a:t>mitjana</a:t>
            </a:r>
            <a:r>
              <a:rPr lang="es-ES" dirty="0"/>
              <a:t> o poca?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I </a:t>
            </a:r>
            <a:r>
              <a:rPr lang="es-ES" dirty="0" err="1"/>
              <a:t>pel</a:t>
            </a:r>
            <a:r>
              <a:rPr lang="es-ES" dirty="0"/>
              <a:t> que fa </a:t>
            </a:r>
            <a:r>
              <a:rPr lang="es-ES" dirty="0" err="1"/>
              <a:t>als</a:t>
            </a:r>
            <a:r>
              <a:rPr lang="es-ES" dirty="0"/>
              <a:t> sucres i </a:t>
            </a:r>
            <a:r>
              <a:rPr lang="es-ES" dirty="0" err="1"/>
              <a:t>greixos</a:t>
            </a:r>
            <a:r>
              <a:rPr lang="es-ES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73553C-8D22-48CB-80AD-A8B0AFF67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53340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0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A05894-1DB0-4FD8-89EA-B7AF716A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Una mirada </a:t>
            </a:r>
            <a:r>
              <a:rPr lang="es-ES" dirty="0" err="1"/>
              <a:t>més</a:t>
            </a:r>
            <a:r>
              <a:rPr lang="es-ES" dirty="0"/>
              <a:t> atenta!</a:t>
            </a:r>
            <a:endParaRPr lang="ca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46D4353-2432-47EB-964F-F74FB64CB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04" y="1600200"/>
            <a:ext cx="4559992" cy="4525963"/>
          </a:xfrm>
        </p:spPr>
      </p:pic>
    </p:spTree>
    <p:extLst>
      <p:ext uri="{BB962C8B-B14F-4D97-AF65-F5344CB8AC3E}">
        <p14:creationId xmlns:p14="http://schemas.microsoft.com/office/powerpoint/2010/main" val="291152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EDB0D7-077A-4FF9-846C-D1CDA809E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49" y="3059764"/>
            <a:ext cx="8229600" cy="4525963"/>
          </a:xfrm>
        </p:spPr>
        <p:txBody>
          <a:bodyPr/>
          <a:lstStyle/>
          <a:p>
            <a:endParaRPr lang="es-ES" dirty="0"/>
          </a:p>
          <a:p>
            <a:r>
              <a:rPr lang="es-ES" sz="2800" dirty="0"/>
              <a:t>Harina de </a:t>
            </a:r>
            <a:r>
              <a:rPr lang="es-ES" sz="2800" b="1" dirty="0"/>
              <a:t>TRIGO</a:t>
            </a:r>
            <a:r>
              <a:rPr lang="es-ES" sz="2800" dirty="0"/>
              <a:t>, azúcar, grasa de palma, aceite de nabina, cacao magro en polvo 4,5 %, almidón de </a:t>
            </a:r>
            <a:r>
              <a:rPr lang="es-ES" sz="2800" b="1" dirty="0"/>
              <a:t>TRIGO</a:t>
            </a:r>
            <a:r>
              <a:rPr lang="es-ES" sz="2800" dirty="0"/>
              <a:t>, jarabe de glucosa y fructosa, gasificantes (carbonatos de potasio, carbonatos de amonio, carbonatos de sodio), sal, emulgentes (lecitina de </a:t>
            </a:r>
            <a:r>
              <a:rPr lang="es-ES" sz="2800" b="1" dirty="0"/>
              <a:t>SOJA</a:t>
            </a:r>
            <a:r>
              <a:rPr lang="es-ES" sz="2800" dirty="0"/>
              <a:t>, lecitina de girasol), aroma.</a:t>
            </a:r>
            <a:r>
              <a:rPr lang="es-ES" sz="2800" b="1" dirty="0"/>
              <a:t> PUEDE CONTENER LECHE.</a:t>
            </a:r>
            <a:endParaRPr lang="es-ES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D90A3D4-3DCA-464D-9331-E1526312E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54200"/>
            <a:ext cx="5334000" cy="15748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15995004-CF91-4F9B-B6E8-2B25EFF5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ingredients</a:t>
            </a:r>
            <a:r>
              <a:rPr lang="es-ES" dirty="0"/>
              <a:t> es presenten per </a:t>
            </a:r>
            <a:r>
              <a:rPr lang="es-ES" dirty="0" err="1"/>
              <a:t>ordre</a:t>
            </a:r>
            <a:r>
              <a:rPr lang="es-ES" dirty="0"/>
              <a:t> de </a:t>
            </a:r>
            <a:r>
              <a:rPr lang="es-ES" dirty="0" err="1"/>
              <a:t>quantitat</a:t>
            </a:r>
            <a:r>
              <a:rPr lang="es-ES" dirty="0"/>
              <a:t>. </a:t>
            </a:r>
            <a:br>
              <a:rPr lang="es-ES" dirty="0"/>
            </a:b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72040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0C009-6AEA-49E8-8F0D-8DE31F03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ingredients</a:t>
            </a:r>
            <a:r>
              <a:rPr lang="es-ES" dirty="0"/>
              <a:t> </a:t>
            </a:r>
            <a:r>
              <a:rPr lang="es-ES" dirty="0" err="1"/>
              <a:t>més</a:t>
            </a:r>
            <a:r>
              <a:rPr lang="es-ES" dirty="0"/>
              <a:t> </a:t>
            </a:r>
            <a:r>
              <a:rPr lang="es-ES" dirty="0" err="1"/>
              <a:t>dolents</a:t>
            </a:r>
            <a:r>
              <a:rPr lang="es-ES" dirty="0"/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2F91E7-D907-489E-9846-F23BA69778AB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ES" dirty="0"/>
              <a:t>Harina de </a:t>
            </a:r>
            <a:r>
              <a:rPr lang="es-ES" b="1" dirty="0"/>
              <a:t>TRIGO</a:t>
            </a:r>
            <a:r>
              <a:rPr lang="es-ES" dirty="0"/>
              <a:t>,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azúcar, </a:t>
            </a:r>
            <a:r>
              <a:rPr lang="es-ES" dirty="0"/>
              <a:t>grasa de palma, aceite de nabina, cacao magro en polvo 4,5 %, almidón de </a:t>
            </a:r>
            <a:r>
              <a:rPr lang="es-ES" b="1" dirty="0"/>
              <a:t>TRIGO</a:t>
            </a:r>
            <a:r>
              <a:rPr lang="es-ES" dirty="0"/>
              <a:t>, jarabe de glucosa y fructosa, gasificantes (carbonatos de potasio, carbonatos de amonio, carbonatos de sodio), sal, emulgentes (lecitina de </a:t>
            </a:r>
            <a:r>
              <a:rPr lang="es-ES" b="1" dirty="0"/>
              <a:t>SOJA</a:t>
            </a:r>
            <a:r>
              <a:rPr lang="es-ES" dirty="0"/>
              <a:t>, lecitina de girasol), aroma.</a:t>
            </a:r>
            <a:r>
              <a:rPr lang="es-ES" b="1" dirty="0"/>
              <a:t> PUEDE CONTENER LECHE</a:t>
            </a:r>
            <a:endParaRPr lang="es-E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1374D5D4-CA7F-4646-B273-FD186CD98A2A}"/>
                  </a:ext>
                </a:extLst>
              </p14:cNvPr>
              <p14:cNvContentPartPr/>
              <p14:nvPr/>
            </p14:nvContentPartPr>
            <p14:xfrm>
              <a:off x="5145600" y="1810927"/>
              <a:ext cx="2367360" cy="18828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1374D5D4-CA7F-4646-B273-FD186CD98A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4280" y="1747927"/>
                <a:ext cx="243000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9C004CD3-9BA7-45D6-B5F4-B56849A76D91}"/>
                  </a:ext>
                </a:extLst>
              </p14:cNvPr>
              <p14:cNvContentPartPr/>
              <p14:nvPr/>
            </p14:nvContentPartPr>
            <p14:xfrm>
              <a:off x="3890640" y="1882567"/>
              <a:ext cx="986400" cy="6588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9C004CD3-9BA7-45D6-B5F4-B56849A76D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59320" y="1819567"/>
                <a:ext cx="10490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03C41B82-1E5B-41AF-83CD-1A1479EC42F1}"/>
                  </a:ext>
                </a:extLst>
              </p14:cNvPr>
              <p14:cNvContentPartPr/>
              <p14:nvPr/>
            </p14:nvContentPartPr>
            <p14:xfrm>
              <a:off x="4157040" y="2788327"/>
              <a:ext cx="2710440" cy="2696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03C41B82-1E5B-41AF-83CD-1A1479EC42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25720" y="2725327"/>
                <a:ext cx="27730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9DB59A23-B954-488A-921E-48754616B847}"/>
                  </a:ext>
                </a:extLst>
              </p14:cNvPr>
              <p14:cNvContentPartPr/>
              <p14:nvPr/>
            </p14:nvContentPartPr>
            <p14:xfrm>
              <a:off x="4213560" y="2812807"/>
              <a:ext cx="2671560" cy="18252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9DB59A23-B954-488A-921E-48754616B8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82240" y="2749807"/>
                <a:ext cx="2734200" cy="30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775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E6E34-9A14-4A0C-96CF-A7AE9851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Ingredients</a:t>
            </a:r>
            <a:r>
              <a:rPr lang="es-ES" dirty="0"/>
              <a:t> per 100 g de </a:t>
            </a:r>
            <a:r>
              <a:rPr lang="es-ES" dirty="0" err="1"/>
              <a:t>producte</a:t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91DCCF2E-FAF6-4A83-BF55-9E69FF7E08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036331"/>
              </p:ext>
            </p:extLst>
          </p:nvPr>
        </p:nvGraphicFramePr>
        <p:xfrm>
          <a:off x="971600" y="980727"/>
          <a:ext cx="7200800" cy="5602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7396">
                  <a:extLst>
                    <a:ext uri="{9D8B030D-6E8A-4147-A177-3AD203B41FA5}">
                      <a16:colId xmlns:a16="http://schemas.microsoft.com/office/drawing/2014/main" val="3463925876"/>
                    </a:ext>
                  </a:extLst>
                </a:gridCol>
                <a:gridCol w="2043404">
                  <a:extLst>
                    <a:ext uri="{9D8B030D-6E8A-4147-A177-3AD203B41FA5}">
                      <a16:colId xmlns:a16="http://schemas.microsoft.com/office/drawing/2014/main" val="2575651221"/>
                    </a:ext>
                  </a:extLst>
                </a:gridCol>
              </a:tblGrid>
              <a:tr h="622515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hidratos de carbono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68 g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923119984"/>
                  </a:ext>
                </a:extLst>
              </a:tr>
              <a:tr h="622515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valor energético (100 g)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474 Kcal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53723766"/>
                  </a:ext>
                </a:extLst>
              </a:tr>
              <a:tr h="622515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valor energético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1990 kJ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862530523"/>
                  </a:ext>
                </a:extLst>
              </a:tr>
              <a:tr h="622515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fibra alimentaria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2.7 g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191068332"/>
                  </a:ext>
                </a:extLst>
              </a:tr>
              <a:tr h="622515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grasas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19 g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916397444"/>
                  </a:ext>
                </a:extLst>
              </a:tr>
              <a:tr h="622515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proteínas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5.4 g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977017876"/>
                  </a:ext>
                </a:extLst>
              </a:tr>
              <a:tr h="622515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ácidos grasos saturados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5.2 g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732974835"/>
                  </a:ext>
                </a:extLst>
              </a:tr>
              <a:tr h="622515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azúcares</a:t>
                      </a:r>
                      <a:endParaRPr lang="es-E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38 g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785003707"/>
                  </a:ext>
                </a:extLst>
              </a:tr>
              <a:tr h="622515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sal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0.74 g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500521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54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B7EDF8-B610-4717-9E7A-C9576DDC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06" y="1412775"/>
            <a:ext cx="8229600" cy="2016225"/>
          </a:xfrm>
        </p:spPr>
        <p:txBody>
          <a:bodyPr>
            <a:normAutofit fontScale="70000" lnSpcReduction="20000"/>
          </a:bodyPr>
          <a:lstStyle/>
          <a:p>
            <a:endParaRPr lang="ca-ES" b="1" dirty="0"/>
          </a:p>
          <a:p>
            <a:endParaRPr lang="ca-ES" b="1" dirty="0"/>
          </a:p>
          <a:p>
            <a:r>
              <a:rPr lang="ca-ES" b="1" dirty="0"/>
              <a:t>Ingredients</a:t>
            </a:r>
            <a:r>
              <a:rPr lang="ca-ES" dirty="0"/>
              <a:t>: La llista d’ingredients ha d’estar ordenada començant per l’ingredient més abundant. 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4C28A8-0E3F-4A1F-A100-1BF6FA8F1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06" y="3032346"/>
            <a:ext cx="6223000" cy="3530600"/>
          </a:xfrm>
          <a:prstGeom prst="rect">
            <a:avLst/>
          </a:prstGeom>
        </p:spPr>
      </p:pic>
      <p:sp>
        <p:nvSpPr>
          <p:cNvPr id="6" name="Flecha: hacia arriba 5">
            <a:extLst>
              <a:ext uri="{FF2B5EF4-FFF2-40B4-BE49-F238E27FC236}">
                <a16:creationId xmlns:a16="http://schemas.microsoft.com/office/drawing/2014/main" id="{9A4B4039-2E97-4C27-93A8-E9F49AF76580}"/>
              </a:ext>
            </a:extLst>
          </p:cNvPr>
          <p:cNvSpPr/>
          <p:nvPr/>
        </p:nvSpPr>
        <p:spPr>
          <a:xfrm rot="13950811">
            <a:off x="7083775" y="3467726"/>
            <a:ext cx="720080" cy="9727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C741C959-92B7-4DE8-A9CB-72BE58CD9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50544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8CDB00-0EF0-4B72-A268-0A306C99D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Com</a:t>
            </a:r>
            <a:r>
              <a:rPr lang="es-ES" dirty="0"/>
              <a:t> </a:t>
            </a:r>
            <a:r>
              <a:rPr lang="es-ES" dirty="0" err="1"/>
              <a:t>qualificaries</a:t>
            </a:r>
            <a:r>
              <a:rPr lang="es-ES" dirty="0"/>
              <a:t> les </a:t>
            </a:r>
            <a:r>
              <a:rPr lang="es-ES" dirty="0" err="1"/>
              <a:t>galetes</a:t>
            </a:r>
            <a:r>
              <a:rPr lang="es-ES" dirty="0"/>
              <a:t> oreo?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17EB5C-66A6-44EF-BF75-D568FD98D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Sucres</a:t>
            </a:r>
            <a:r>
              <a:rPr lang="es-ES" dirty="0"/>
              <a:t>: </a:t>
            </a:r>
            <a:r>
              <a:rPr lang="es-ES" dirty="0" err="1"/>
              <a:t>molt</a:t>
            </a:r>
            <a:r>
              <a:rPr lang="es-ES" dirty="0"/>
              <a:t> </a:t>
            </a:r>
            <a:r>
              <a:rPr lang="es-ES" dirty="0" err="1"/>
              <a:t>elevat</a:t>
            </a:r>
            <a:endParaRPr lang="es-ES" dirty="0"/>
          </a:p>
          <a:p>
            <a:r>
              <a:rPr lang="es-ES" b="1" dirty="0" err="1">
                <a:solidFill>
                  <a:srgbClr val="FFC000"/>
                </a:solidFill>
              </a:rPr>
              <a:t>Greixos</a:t>
            </a:r>
            <a:r>
              <a:rPr lang="es-ES" dirty="0"/>
              <a:t> </a:t>
            </a:r>
            <a:r>
              <a:rPr lang="es-ES" dirty="0" err="1"/>
              <a:t>saturats</a:t>
            </a:r>
            <a:r>
              <a:rPr lang="es-ES" dirty="0"/>
              <a:t>: </a:t>
            </a:r>
            <a:r>
              <a:rPr lang="es-ES" dirty="0" err="1"/>
              <a:t>molt</a:t>
            </a:r>
            <a:r>
              <a:rPr lang="es-ES" dirty="0"/>
              <a:t> </a:t>
            </a:r>
            <a:r>
              <a:rPr lang="es-ES" dirty="0" err="1"/>
              <a:t>elevat</a:t>
            </a:r>
            <a:endParaRPr lang="es-ES" dirty="0"/>
          </a:p>
          <a:p>
            <a:r>
              <a:rPr lang="es-ES" dirty="0">
                <a:solidFill>
                  <a:srgbClr val="FF0000"/>
                </a:solidFill>
              </a:rPr>
              <a:t>Sal</a:t>
            </a:r>
            <a:r>
              <a:rPr lang="es-ES" dirty="0"/>
              <a:t>: </a:t>
            </a:r>
            <a:r>
              <a:rPr lang="es-ES" dirty="0" err="1"/>
              <a:t>mitjà</a:t>
            </a:r>
            <a:endParaRPr lang="es-ES" dirty="0"/>
          </a:p>
          <a:p>
            <a:r>
              <a:rPr lang="es-ES" dirty="0" err="1"/>
              <a:t>Al·lèrgens</a:t>
            </a:r>
            <a:r>
              <a:rPr lang="es-ES" dirty="0"/>
              <a:t>: </a:t>
            </a:r>
            <a:r>
              <a:rPr lang="es-ES" dirty="0" err="1"/>
              <a:t>blat</a:t>
            </a:r>
            <a:r>
              <a:rPr lang="es-ES" dirty="0"/>
              <a:t>, </a:t>
            </a:r>
            <a:r>
              <a:rPr lang="es-ES" dirty="0" err="1"/>
              <a:t>llet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dirty="0" err="1"/>
              <a:t>Additius</a:t>
            </a:r>
            <a:r>
              <a:rPr lang="es-ES" dirty="0"/>
              <a:t> </a:t>
            </a:r>
            <a:r>
              <a:rPr lang="es-ES" dirty="0" err="1"/>
              <a:t>alimentaris</a:t>
            </a:r>
            <a:r>
              <a:rPr lang="es-ES" dirty="0"/>
              <a:t>: gasificantes (carbonatos de potasio, carbonatos de amonio, carbonatos de sodio)</a:t>
            </a:r>
          </a:p>
        </p:txBody>
      </p:sp>
    </p:spTree>
    <p:extLst>
      <p:ext uri="{BB962C8B-B14F-4D97-AF65-F5344CB8AC3E}">
        <p14:creationId xmlns:p14="http://schemas.microsoft.com/office/powerpoint/2010/main" val="55992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C38EF7-B0D3-48D5-AD62-35AD10B8F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r>
              <a:rPr lang="ca-ES" sz="2400" dirty="0"/>
              <a:t>Els </a:t>
            </a:r>
            <a:r>
              <a:rPr lang="ca-ES" sz="2400" b="1" dirty="0">
                <a:solidFill>
                  <a:srgbClr val="0070C0"/>
                </a:solidFill>
              </a:rPr>
              <a:t>sucres</a:t>
            </a:r>
            <a:r>
              <a:rPr lang="ca-ES" sz="2400" dirty="0"/>
              <a:t> son elevadíssims doncs tenen:</a:t>
            </a:r>
          </a:p>
          <a:p>
            <a:pPr marL="0" indent="0">
              <a:buNone/>
            </a:pPr>
            <a:r>
              <a:rPr lang="ca-ES" sz="2400" dirty="0"/>
              <a:t>68 g d’hidrats de carboni per cada 100 g de producte, dels quals </a:t>
            </a:r>
            <a:r>
              <a:rPr lang="ca-ES" sz="2400" u="sng" dirty="0"/>
              <a:t>38 g son de sucre </a:t>
            </a:r>
            <a:r>
              <a:rPr lang="ca-ES" sz="2400" dirty="0"/>
              <a:t>i la resta de farines refinades.</a:t>
            </a:r>
          </a:p>
          <a:p>
            <a:r>
              <a:rPr lang="ca-ES" sz="2400" dirty="0"/>
              <a:t>Mentre que els </a:t>
            </a:r>
            <a:r>
              <a:rPr lang="ca-ES" sz="2400" b="1" dirty="0">
                <a:solidFill>
                  <a:srgbClr val="FFC000"/>
                </a:solidFill>
              </a:rPr>
              <a:t>greixos</a:t>
            </a:r>
            <a:r>
              <a:rPr lang="ca-ES" sz="2400" dirty="0"/>
              <a:t> és l’altre component majoritari d’aquestes galetes (19,9 g per 100 g) </a:t>
            </a:r>
          </a:p>
          <a:p>
            <a:endParaRPr lang="ca-ES" dirty="0"/>
          </a:p>
          <a:p>
            <a:pPr marL="0" indent="0">
              <a:buNone/>
            </a:pPr>
            <a:endParaRPr lang="ca-ES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A55E77-B46B-4FAB-96F4-96DBFAE63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82821"/>
            <a:ext cx="5306392" cy="416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41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etiquetapo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332656"/>
            <a:ext cx="2919460" cy="554592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BC115-9211-4628-B0D6-97168115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/>
              <a:t>Valor </a:t>
            </a:r>
            <a:r>
              <a:rPr lang="es-ES" b="1" u="sng" dirty="0" err="1"/>
              <a:t>energètic</a:t>
            </a:r>
            <a:r>
              <a:rPr lang="es-ES" b="1" u="sng" dirty="0"/>
              <a:t> </a:t>
            </a:r>
            <a:r>
              <a:rPr lang="es-ES" b="1" u="sng" dirty="0" err="1"/>
              <a:t>Biomolècules</a:t>
            </a:r>
            <a:endParaRPr lang="ca-ES" b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E5955C-D41D-4223-96EE-06F80476B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a-ES" dirty="0"/>
          </a:p>
          <a:p>
            <a:r>
              <a:rPr lang="ca-ES" dirty="0"/>
              <a:t>Hidrats de carboni </a:t>
            </a:r>
            <a:r>
              <a:rPr lang="ca-ES" sz="3300" dirty="0"/>
              <a:t>4 </a:t>
            </a:r>
            <a:r>
              <a:rPr lang="ca-ES" dirty="0"/>
              <a:t>kilocalories per gram </a:t>
            </a:r>
          </a:p>
          <a:p>
            <a:r>
              <a:rPr lang="ca-ES" dirty="0"/>
              <a:t>Proteïnes </a:t>
            </a:r>
            <a:r>
              <a:rPr lang="ca-ES" sz="3000" dirty="0"/>
              <a:t>4</a:t>
            </a:r>
            <a:r>
              <a:rPr lang="ca-ES" dirty="0"/>
              <a:t> kilocalories per gram </a:t>
            </a:r>
          </a:p>
          <a:p>
            <a:r>
              <a:rPr lang="ca-ES" dirty="0"/>
              <a:t>Greixos </a:t>
            </a:r>
            <a:r>
              <a:rPr lang="ca-ES" sz="3000" dirty="0"/>
              <a:t>9</a:t>
            </a:r>
            <a:r>
              <a:rPr lang="ca-ES" dirty="0"/>
              <a:t> kilocalories per gram </a:t>
            </a:r>
          </a:p>
          <a:p>
            <a:endParaRPr lang="ca-ES" dirty="0"/>
          </a:p>
          <a:p>
            <a:r>
              <a:rPr lang="ca-ES" dirty="0"/>
              <a:t>L’alcohol (considerar-lo com a nutrient és discutible) aporta </a:t>
            </a:r>
            <a:r>
              <a:rPr lang="ca-ES" sz="3000" dirty="0"/>
              <a:t>7</a:t>
            </a:r>
            <a:r>
              <a:rPr lang="ca-ES" dirty="0"/>
              <a:t> kilocalories per gram 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360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Que debo leer de esta etique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476672"/>
            <a:ext cx="5649669" cy="60270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199FB-316F-4543-881E-3E608C52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1. Quin </a:t>
            </a:r>
            <a:r>
              <a:rPr lang="es-ES" dirty="0" err="1"/>
              <a:t>és</a:t>
            </a:r>
            <a:r>
              <a:rPr lang="es-ES" dirty="0"/>
              <a:t> </a:t>
            </a:r>
            <a:r>
              <a:rPr lang="es-ES" dirty="0" err="1"/>
              <a:t>l’ingredient</a:t>
            </a:r>
            <a:r>
              <a:rPr lang="es-ES" dirty="0"/>
              <a:t> principal </a:t>
            </a:r>
            <a:r>
              <a:rPr lang="es-ES" dirty="0" err="1"/>
              <a:t>d’aquesta</a:t>
            </a:r>
            <a:r>
              <a:rPr lang="es-ES" dirty="0"/>
              <a:t> </a:t>
            </a:r>
            <a:r>
              <a:rPr lang="es-ES" dirty="0" err="1"/>
              <a:t>llet</a:t>
            </a:r>
            <a:r>
              <a:rPr lang="es-ES" dirty="0"/>
              <a:t> </a:t>
            </a:r>
            <a:r>
              <a:rPr lang="es-ES" dirty="0" err="1"/>
              <a:t>d’ametlles</a:t>
            </a:r>
            <a:r>
              <a:rPr lang="es-ES" dirty="0"/>
              <a:t>?</a:t>
            </a:r>
            <a:endParaRPr lang="ca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DE4AAED-82AC-4B89-B27D-47DA28523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0700"/>
            <a:ext cx="8229600" cy="4384963"/>
          </a:xfrm>
        </p:spPr>
      </p:pic>
    </p:spTree>
    <p:extLst>
      <p:ext uri="{BB962C8B-B14F-4D97-AF65-F5344CB8AC3E}">
        <p14:creationId xmlns:p14="http://schemas.microsoft.com/office/powerpoint/2010/main" val="52840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etiqueta preparat carn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6613060" cy="614185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31A64B7-B10A-40BD-8953-8A88111EC494}"/>
              </a:ext>
            </a:extLst>
          </p:cNvPr>
          <p:cNvSpPr/>
          <p:nvPr/>
        </p:nvSpPr>
        <p:spPr>
          <a:xfrm>
            <a:off x="899592" y="1052736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El </a:t>
            </a:r>
            <a:r>
              <a:rPr lang="es-ES" sz="2400" dirty="0" err="1"/>
              <a:t>contingut</a:t>
            </a:r>
            <a:r>
              <a:rPr lang="es-ES" sz="2400" dirty="0"/>
              <a:t> de </a:t>
            </a:r>
            <a:r>
              <a:rPr lang="es-ES" sz="2400" dirty="0" err="1"/>
              <a:t>certes</a:t>
            </a:r>
            <a:r>
              <a:rPr lang="es-ES" sz="2400" dirty="0"/>
              <a:t> </a:t>
            </a:r>
            <a:r>
              <a:rPr lang="es-ES" sz="2400" dirty="0" err="1"/>
              <a:t>biomolècules</a:t>
            </a:r>
            <a:r>
              <a:rPr lang="es-ES" sz="2400" dirty="0"/>
              <a:t> </a:t>
            </a:r>
            <a:r>
              <a:rPr lang="es-ES" sz="2400" dirty="0" err="1"/>
              <a:t>s’expressa</a:t>
            </a:r>
            <a:r>
              <a:rPr lang="es-ES" sz="2400" dirty="0"/>
              <a:t> per a </a:t>
            </a:r>
            <a:r>
              <a:rPr lang="es-ES" sz="2400" b="1" dirty="0"/>
              <a:t>100 g</a:t>
            </a:r>
            <a:r>
              <a:rPr lang="es-ES" sz="2400" dirty="0"/>
              <a:t> (</a:t>
            </a:r>
            <a:r>
              <a:rPr lang="es-ES" sz="2400" dirty="0" err="1"/>
              <a:t>sòlids</a:t>
            </a:r>
            <a:r>
              <a:rPr lang="es-ES" sz="2400" dirty="0"/>
              <a:t>) o </a:t>
            </a:r>
            <a:r>
              <a:rPr lang="es-ES" sz="2400" b="1" dirty="0"/>
              <a:t>100 ml </a:t>
            </a:r>
            <a:r>
              <a:rPr lang="es-ES" sz="2400" dirty="0"/>
              <a:t>(</a:t>
            </a:r>
            <a:r>
              <a:rPr lang="es-ES" sz="2400" dirty="0" err="1"/>
              <a:t>líquids</a:t>
            </a:r>
            <a:r>
              <a:rPr lang="es-ES" sz="2400" dirty="0"/>
              <a:t>) o </a:t>
            </a:r>
            <a:r>
              <a:rPr lang="es-ES" sz="2400" dirty="0" err="1"/>
              <a:t>bé</a:t>
            </a:r>
            <a:r>
              <a:rPr lang="es-ES" sz="2400" dirty="0"/>
              <a:t> per </a:t>
            </a:r>
            <a:r>
              <a:rPr lang="es-ES" sz="2400" b="1" dirty="0"/>
              <a:t>cada </a:t>
            </a:r>
            <a:r>
              <a:rPr lang="es-ES" sz="2400" b="1" dirty="0" err="1"/>
              <a:t>ració</a:t>
            </a:r>
            <a:r>
              <a:rPr lang="es-ES" sz="2400" dirty="0"/>
              <a:t>. </a:t>
            </a:r>
            <a:r>
              <a:rPr lang="es-ES" sz="2400" dirty="0" err="1"/>
              <a:t>Vigileu</a:t>
            </a:r>
            <a:r>
              <a:rPr lang="es-ES" sz="2400" dirty="0"/>
              <a:t> per que </a:t>
            </a:r>
            <a:r>
              <a:rPr lang="es-ES" sz="2400" dirty="0" err="1"/>
              <a:t>sempre</a:t>
            </a:r>
            <a:r>
              <a:rPr lang="es-ES" sz="2400" dirty="0"/>
              <a:t> es </a:t>
            </a:r>
            <a:r>
              <a:rPr lang="es-ES" sz="2400" dirty="0" err="1"/>
              <a:t>millor</a:t>
            </a:r>
            <a:r>
              <a:rPr lang="es-ES" sz="2400" dirty="0"/>
              <a:t> mirar el </a:t>
            </a:r>
            <a:r>
              <a:rPr lang="es-ES" sz="2400" dirty="0" err="1"/>
              <a:t>contingut</a:t>
            </a:r>
            <a:r>
              <a:rPr lang="es-ES" sz="2400" dirty="0"/>
              <a:t> </a:t>
            </a:r>
            <a:r>
              <a:rPr lang="es-ES" sz="2400" dirty="0" err="1"/>
              <a:t>amb</a:t>
            </a:r>
            <a:r>
              <a:rPr lang="es-ES" sz="2400" dirty="0"/>
              <a:t> referencia a 100 g o ml de </a:t>
            </a:r>
            <a:r>
              <a:rPr lang="es-ES" sz="2400" dirty="0" err="1"/>
              <a:t>producte</a:t>
            </a:r>
            <a:r>
              <a:rPr lang="es-ES" sz="2400" dirty="0"/>
              <a:t>. </a:t>
            </a:r>
          </a:p>
          <a:p>
            <a:endParaRPr lang="es-E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741440-02B2-4157-9093-3441A5528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06" y="3032346"/>
            <a:ext cx="6223000" cy="3530600"/>
          </a:xfrm>
          <a:prstGeom prst="rect">
            <a:avLst/>
          </a:prstGeom>
        </p:spPr>
      </p:pic>
      <p:sp>
        <p:nvSpPr>
          <p:cNvPr id="5" name="Flecha: hacia arriba 4">
            <a:extLst>
              <a:ext uri="{FF2B5EF4-FFF2-40B4-BE49-F238E27FC236}">
                <a16:creationId xmlns:a16="http://schemas.microsoft.com/office/drawing/2014/main" id="{441A0667-1354-494D-BF3B-95C99D7B06EE}"/>
              </a:ext>
            </a:extLst>
          </p:cNvPr>
          <p:cNvSpPr/>
          <p:nvPr/>
        </p:nvSpPr>
        <p:spPr>
          <a:xfrm rot="13213261">
            <a:off x="3707904" y="2991728"/>
            <a:ext cx="288032" cy="4372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885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informacion nutricional etiquet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8300" y="120650"/>
            <a:ext cx="6223000" cy="6616700"/>
          </a:xfrm>
          <a:prstGeom prst="rect">
            <a:avLst/>
          </a:prstGeom>
        </p:spPr>
      </p:pic>
      <p:sp>
        <p:nvSpPr>
          <p:cNvPr id="5" name="Flecha: hacia arriba 4">
            <a:extLst>
              <a:ext uri="{FF2B5EF4-FFF2-40B4-BE49-F238E27FC236}">
                <a16:creationId xmlns:a16="http://schemas.microsoft.com/office/drawing/2014/main" id="{B66416BF-E209-4535-A5FE-C6C6FE889F97}"/>
              </a:ext>
            </a:extLst>
          </p:cNvPr>
          <p:cNvSpPr/>
          <p:nvPr/>
        </p:nvSpPr>
        <p:spPr>
          <a:xfrm rot="4606919">
            <a:off x="3635896" y="1700808"/>
            <a:ext cx="936104" cy="12241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E82DF4B-E4DD-4B15-96F7-206CA36A926D}"/>
              </a:ext>
            </a:extLst>
          </p:cNvPr>
          <p:cNvSpPr/>
          <p:nvPr/>
        </p:nvSpPr>
        <p:spPr>
          <a:xfrm>
            <a:off x="449542" y="188640"/>
            <a:ext cx="79568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sz="3200" b="1" dirty="0"/>
          </a:p>
          <a:p>
            <a:r>
              <a:rPr lang="ca-ES" sz="3200" b="1" dirty="0"/>
              <a:t>Greixos</a:t>
            </a:r>
          </a:p>
          <a:p>
            <a:r>
              <a:rPr lang="ca-ES" sz="3200" dirty="0"/>
              <a:t>Mentre que els </a:t>
            </a:r>
            <a:r>
              <a:rPr lang="ca-ES" sz="3200" b="1" dirty="0"/>
              <a:t>greixos saturats </a:t>
            </a:r>
            <a:r>
              <a:rPr lang="ca-ES" sz="3200" dirty="0"/>
              <a:t>i </a:t>
            </a:r>
            <a:r>
              <a:rPr lang="ca-ES" sz="3200" b="1" dirty="0"/>
              <a:t>els</a:t>
            </a:r>
            <a:r>
              <a:rPr lang="ca-ES" sz="3200" dirty="0"/>
              <a:t> </a:t>
            </a:r>
            <a:r>
              <a:rPr lang="ca-ES" sz="3200" b="1" dirty="0" err="1"/>
              <a:t>trans</a:t>
            </a:r>
            <a:r>
              <a:rPr lang="ca-ES" sz="3200" b="1" dirty="0"/>
              <a:t>, o greixos hidrogenats, </a:t>
            </a:r>
            <a:r>
              <a:rPr lang="ca-ES" sz="3200" dirty="0"/>
              <a:t>(sòlids a temperatura ambient) augmenten els nivells de colesterol LDL, els greixos </a:t>
            </a:r>
            <a:r>
              <a:rPr lang="ca-ES" sz="3200" dirty="0" err="1"/>
              <a:t>monoinsaturats</a:t>
            </a:r>
            <a:r>
              <a:rPr lang="ca-ES" sz="3200" dirty="0"/>
              <a:t> com l’oli d’oliva (líquids a temperatura ambient) els redueixen.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09E23FE-FCCA-47C5-AE87-FECDB434E850}"/>
              </a:ext>
            </a:extLst>
          </p:cNvPr>
          <p:cNvSpPr/>
          <p:nvPr/>
        </p:nvSpPr>
        <p:spPr>
          <a:xfrm>
            <a:off x="452163" y="4220513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/>
              <a:t>Els greixos saturats son principalment d’origen animal, mentre que els insaturats acostumen a tenir una procedència vegetal.</a:t>
            </a:r>
          </a:p>
          <a:p>
            <a:endParaRPr lang="ca-ES" sz="2400" dirty="0"/>
          </a:p>
          <a:p>
            <a:r>
              <a:rPr lang="ca-ES" sz="2400" b="1" i="1" dirty="0"/>
              <a:t>Nota: </a:t>
            </a:r>
            <a:r>
              <a:rPr lang="ca-ES" sz="2400" dirty="0" err="1"/>
              <a:t>Esl</a:t>
            </a:r>
            <a:r>
              <a:rPr lang="ca-ES" sz="2400" dirty="0"/>
              <a:t> greixos </a:t>
            </a:r>
            <a:r>
              <a:rPr lang="ca-ES" sz="2400" dirty="0" err="1"/>
              <a:t>trans</a:t>
            </a:r>
            <a:r>
              <a:rPr lang="ca-ES" sz="2400" dirty="0"/>
              <a:t> no tenen cap relació amb els aliments transgènics. </a:t>
            </a:r>
          </a:p>
        </p:txBody>
      </p:sp>
    </p:spTree>
    <p:extLst>
      <p:ext uri="{BB962C8B-B14F-4D97-AF65-F5344CB8AC3E}">
        <p14:creationId xmlns:p14="http://schemas.microsoft.com/office/powerpoint/2010/main" val="10997856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745</Words>
  <Application>Microsoft Office PowerPoint</Application>
  <PresentationFormat>Presentación en pantalla (4:3)</PresentationFormat>
  <Paragraphs>115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Arial</vt:lpstr>
      <vt:lpstr>Calibri</vt:lpstr>
      <vt:lpstr>Raleway-Bold</vt:lpstr>
      <vt:lpstr>Wingdings</vt:lpstr>
      <vt:lpstr>Tema de Office</vt:lpstr>
      <vt:lpstr>       Què mirar d’una etiqueta alimentaria?</vt:lpstr>
      <vt:lpstr>Presentación de PowerPoint</vt:lpstr>
      <vt:lpstr>Presentación de PowerPoint</vt:lpstr>
      <vt:lpstr>Presentación de PowerPoint</vt:lpstr>
      <vt:lpstr>1. Quin és l’ingredient principal d’aquesta llet d’ametlles?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 què hem de prendre greixos? </vt:lpstr>
      <vt:lpstr>Presentación de PowerPoint</vt:lpstr>
      <vt:lpstr>Al·lèrgens. Substàncies que poden provocar al·lèrgia o intoleràncies- Ex: fruits secs, peix, gluten, etc. </vt:lpstr>
      <vt:lpstr>Presentación de PowerPoint</vt:lpstr>
      <vt:lpstr>Fibra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Vigileu amb l’aspecte!!!</vt:lpstr>
      <vt:lpstr>Presentación de PowerPoint</vt:lpstr>
      <vt:lpstr>Una mirada més atenta!</vt:lpstr>
      <vt:lpstr>Els ingredients es presenten per ordre de quantitat.  </vt:lpstr>
      <vt:lpstr>Els ingredients més dolents?</vt:lpstr>
      <vt:lpstr>Ingredients per 100 g de producte </vt:lpstr>
      <vt:lpstr>Com qualificaries les galetes oreo?</vt:lpstr>
      <vt:lpstr>Presentación de PowerPoint</vt:lpstr>
      <vt:lpstr>Presentación de PowerPoint</vt:lpstr>
      <vt:lpstr>Valor energètic Biomolècules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olga</dc:creator>
  <cp:lastModifiedBy>Olga</cp:lastModifiedBy>
  <cp:revision>25</cp:revision>
  <dcterms:created xsi:type="dcterms:W3CDTF">2014-04-22T09:59:21Z</dcterms:created>
  <dcterms:modified xsi:type="dcterms:W3CDTF">2019-02-18T12:24:45Z</dcterms:modified>
</cp:coreProperties>
</file>